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Lst>
  <p:notesMasterIdLst>
    <p:notesMasterId r:id="rId26"/>
  </p:notesMasterIdLst>
  <p:handoutMasterIdLst>
    <p:handoutMasterId r:id="rId27"/>
  </p:handoutMasterIdLst>
  <p:sldIdLst>
    <p:sldId id="400" r:id="rId7"/>
    <p:sldId id="424" r:id="rId8"/>
    <p:sldId id="421" r:id="rId9"/>
    <p:sldId id="425" r:id="rId10"/>
    <p:sldId id="430" r:id="rId11"/>
    <p:sldId id="431" r:id="rId12"/>
    <p:sldId id="419" r:id="rId13"/>
    <p:sldId id="422" r:id="rId14"/>
    <p:sldId id="433" r:id="rId15"/>
    <p:sldId id="432" r:id="rId16"/>
    <p:sldId id="426" r:id="rId17"/>
    <p:sldId id="405" r:id="rId18"/>
    <p:sldId id="402" r:id="rId19"/>
    <p:sldId id="420" r:id="rId20"/>
    <p:sldId id="427" r:id="rId21"/>
    <p:sldId id="429" r:id="rId22"/>
    <p:sldId id="434" r:id="rId23"/>
    <p:sldId id="428" r:id="rId24"/>
    <p:sldId id="418" r:id="rId25"/>
  </p:sldIdLst>
  <p:sldSz cx="9144000" cy="6858000" type="screen4x3"/>
  <p:notesSz cx="6797675" cy="9926638"/>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798B605-BEDE-8912-F775-0288E7DCF8E8}" name="Janice Hadfield" initials="JH" userId="S::Janice.Hadfield@derby.gov.uk::352bfe37-e9bb-4029-ba8e-d438721d4f33" providerId="AD"/>
  <p188:author id="{6DC7AC3C-00F6-E158-2D49-415E7F0E3B31}" name="Russell Sexton" initials="RS" userId="S::Russell.Sexton@derby.gov.uk::bacb8f85-cce7-4281-a307-cb00de720aba" providerId="AD"/>
  <p188:author id="{0E9E2264-CF84-C3A6-0666-A1900B7A14D9}" name="Janet Bowlzer" initials="JB" userId="S::Janet.Bowlzer@derby.gov.uk::c16c703d-a5e4-4f45-a1ed-479a9ebcc61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Janet Bowlzer" initials="JB"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8387"/>
    <a:srgbClr val="006FB3"/>
    <a:srgbClr val="FEC900"/>
    <a:srgbClr val="C51660"/>
    <a:srgbClr val="E9448E"/>
    <a:srgbClr val="00B7DF"/>
    <a:srgbClr val="7A2E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AA6232-7C7E-5B0E-66B0-113F4E51A7A0}" v="1" dt="2026-02-12T13:21:13.646"/>
    <p1510:client id="{6509DFE7-4B08-FEB4-811A-FE40360109DD}" v="20" dt="2026-02-11T09:11:03.30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124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5.xml"/><Relationship Id="rId34" Type="http://schemas.microsoft.com/office/2018/10/relationships/authors" Target="author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ableStyles" Target="tableStyles.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commentAuthors" Target="commentAuthor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handoutMaster" Target="handoutMasters/handoutMaster1.xml"/><Relationship Id="rId30" Type="http://schemas.openxmlformats.org/officeDocument/2006/relationships/viewProps" Target="viewProps.xml"/><Relationship Id="rId8" Type="http://schemas.openxmlformats.org/officeDocument/2006/relationships/slide" Target="slides/slide2.xml"/></Relationships>
</file>

<file path=ppt/diagrams/_rels/data1.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image" Target="../media/image1.png"/></Relationships>
</file>

<file path=ppt/diagrams/_rels/data3.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_rels/data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4" Type="http://schemas.openxmlformats.org/officeDocument/2006/relationships/image" Target="../media/image20.svg"/></Relationships>
</file>

<file path=ppt/diagrams/_rels/drawing1.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image" Target="../media/image1.png"/></Relationships>
</file>

<file path=ppt/diagrams/_rels/drawing3.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_rels/drawing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4" Type="http://schemas.openxmlformats.org/officeDocument/2006/relationships/image" Target="../media/image20.sv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5BB5C31E-4E94-41EC-AC1E-4457EE69EBE7}"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4BAEBDAD-EA06-4068-96FB-612FD69F09E6}">
      <dgm:prSet/>
      <dgm:spPr/>
      <dgm:t>
        <a:bodyPr/>
        <a:lstStyle/>
        <a:p>
          <a:pPr>
            <a:lnSpc>
              <a:spcPct val="100000"/>
            </a:lnSpc>
            <a:defRPr cap="all"/>
          </a:pPr>
          <a:r>
            <a:rPr lang="en-GB" b="1"/>
            <a:t>DSG Budget 2026/27</a:t>
          </a:r>
          <a:endParaRPr lang="en-US"/>
        </a:p>
      </dgm:t>
    </dgm:pt>
    <dgm:pt modelId="{28647D83-F210-4D4F-9F80-FB35649B1F30}" type="parTrans" cxnId="{1C4FEF67-5A55-4D19-8BF0-E3B84E44464C}">
      <dgm:prSet/>
      <dgm:spPr/>
      <dgm:t>
        <a:bodyPr/>
        <a:lstStyle/>
        <a:p>
          <a:endParaRPr lang="en-US"/>
        </a:p>
      </dgm:t>
    </dgm:pt>
    <dgm:pt modelId="{1E3E7FCD-31E4-4B2C-8F91-1FB3426EBECC}" type="sibTrans" cxnId="{1C4FEF67-5A55-4D19-8BF0-E3B84E44464C}">
      <dgm:prSet/>
      <dgm:spPr/>
      <dgm:t>
        <a:bodyPr/>
        <a:lstStyle/>
        <a:p>
          <a:endParaRPr lang="en-US"/>
        </a:p>
      </dgm:t>
    </dgm:pt>
    <dgm:pt modelId="{B86DF6F6-7F35-46F4-A587-A29C2694946B}" type="pres">
      <dgm:prSet presAssocID="{5BB5C31E-4E94-41EC-AC1E-4457EE69EBE7}" presName="root" presStyleCnt="0">
        <dgm:presLayoutVars>
          <dgm:dir/>
          <dgm:resizeHandles val="exact"/>
        </dgm:presLayoutVars>
      </dgm:prSet>
      <dgm:spPr/>
    </dgm:pt>
    <dgm:pt modelId="{0CBE0CBC-7E85-4456-90A2-6C466D3912E7}" type="pres">
      <dgm:prSet presAssocID="{4BAEBDAD-EA06-4068-96FB-612FD69F09E6}" presName="compNode" presStyleCnt="0"/>
      <dgm:spPr/>
    </dgm:pt>
    <dgm:pt modelId="{89799BEB-ACA6-4817-B0CC-2777E58B91DE}" type="pres">
      <dgm:prSet presAssocID="{4BAEBDAD-EA06-4068-96FB-612FD69F09E6}" presName="iconBgRect" presStyleLbl="bgShp" presStyleIdx="0" presStyleCnt="1"/>
      <dgm:spPr>
        <a:prstGeom prst="round2DiagRect">
          <a:avLst>
            <a:gd name="adj1" fmla="val 29727"/>
            <a:gd name="adj2" fmla="val 0"/>
          </a:avLst>
        </a:prstGeom>
      </dgm:spPr>
    </dgm:pt>
    <dgm:pt modelId="{F83FD6D5-9962-4758-AFE9-E7EF43D55410}" type="pres">
      <dgm:prSet presAssocID="{4BAEBDAD-EA06-4068-96FB-612FD69F09E6}" presName="iconRect" presStyleLbl="node1" presStyleIdx="0" presStyleCnt="1"/>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opwatch"/>
        </a:ext>
      </dgm:extLst>
    </dgm:pt>
    <dgm:pt modelId="{7D09BC95-7BCD-4198-8BA9-F619A17D4465}" type="pres">
      <dgm:prSet presAssocID="{4BAEBDAD-EA06-4068-96FB-612FD69F09E6}" presName="spaceRect" presStyleCnt="0"/>
      <dgm:spPr/>
    </dgm:pt>
    <dgm:pt modelId="{4210047A-BE62-43C4-9C34-9F6B774882EF}" type="pres">
      <dgm:prSet presAssocID="{4BAEBDAD-EA06-4068-96FB-612FD69F09E6}" presName="textRect" presStyleLbl="revTx" presStyleIdx="0" presStyleCnt="1">
        <dgm:presLayoutVars>
          <dgm:chMax val="1"/>
          <dgm:chPref val="1"/>
        </dgm:presLayoutVars>
      </dgm:prSet>
      <dgm:spPr/>
    </dgm:pt>
  </dgm:ptLst>
  <dgm:cxnLst>
    <dgm:cxn modelId="{1C4FEF67-5A55-4D19-8BF0-E3B84E44464C}" srcId="{5BB5C31E-4E94-41EC-AC1E-4457EE69EBE7}" destId="{4BAEBDAD-EA06-4068-96FB-612FD69F09E6}" srcOrd="0" destOrd="0" parTransId="{28647D83-F210-4D4F-9F80-FB35649B1F30}" sibTransId="{1E3E7FCD-31E4-4B2C-8F91-1FB3426EBECC}"/>
    <dgm:cxn modelId="{D2E5C44D-70F3-42A2-B569-4637B81BAC93}" type="presOf" srcId="{5BB5C31E-4E94-41EC-AC1E-4457EE69EBE7}" destId="{B86DF6F6-7F35-46F4-A587-A29C2694946B}" srcOrd="0" destOrd="0" presId="urn:microsoft.com/office/officeart/2018/5/layout/IconLeafLabelList"/>
    <dgm:cxn modelId="{7AA1DDD6-20EF-46AD-815E-6083D7885205}" type="presOf" srcId="{4BAEBDAD-EA06-4068-96FB-612FD69F09E6}" destId="{4210047A-BE62-43C4-9C34-9F6B774882EF}" srcOrd="0" destOrd="0" presId="urn:microsoft.com/office/officeart/2018/5/layout/IconLeafLabelList"/>
    <dgm:cxn modelId="{E40D55ED-BD51-483A-A604-C7985645F590}" type="presParOf" srcId="{B86DF6F6-7F35-46F4-A587-A29C2694946B}" destId="{0CBE0CBC-7E85-4456-90A2-6C466D3912E7}" srcOrd="0" destOrd="0" presId="urn:microsoft.com/office/officeart/2018/5/layout/IconLeafLabelList"/>
    <dgm:cxn modelId="{F3F16F9A-770B-4AB5-BC61-CEB05BD8472C}" type="presParOf" srcId="{0CBE0CBC-7E85-4456-90A2-6C466D3912E7}" destId="{89799BEB-ACA6-4817-B0CC-2777E58B91DE}" srcOrd="0" destOrd="0" presId="urn:microsoft.com/office/officeart/2018/5/layout/IconLeafLabelList"/>
    <dgm:cxn modelId="{D781341D-E452-47CF-B35F-9FDC55604E41}" type="presParOf" srcId="{0CBE0CBC-7E85-4456-90A2-6C466D3912E7}" destId="{F83FD6D5-9962-4758-AFE9-E7EF43D55410}" srcOrd="1" destOrd="0" presId="urn:microsoft.com/office/officeart/2018/5/layout/IconLeafLabelList"/>
    <dgm:cxn modelId="{B1F3FE17-EB68-4F3E-8BB4-2253FC57C4EC}" type="presParOf" srcId="{0CBE0CBC-7E85-4456-90A2-6C466D3912E7}" destId="{7D09BC95-7BCD-4198-8BA9-F619A17D4465}" srcOrd="2" destOrd="0" presId="urn:microsoft.com/office/officeart/2018/5/layout/IconLeafLabelList"/>
    <dgm:cxn modelId="{B29E6C9F-75DD-40FE-AA7C-24C281BAD0EF}" type="presParOf" srcId="{0CBE0CBC-7E85-4456-90A2-6C466D3912E7}" destId="{4210047A-BE62-43C4-9C34-9F6B774882EF}" srcOrd="3" destOrd="0" presId="urn:microsoft.com/office/officeart/2018/5/layout/IconLeaf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FDD101A-267C-4F93-8BC9-065D1D15C1D1}"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9B294959-C6A9-470A-8E32-BB88065B4CB1}">
      <dgm:prSet/>
      <dgm:spPr/>
      <dgm:t>
        <a:bodyPr/>
        <a:lstStyle/>
        <a:p>
          <a:r>
            <a:rPr lang="en-GB"/>
            <a:t>To note the allocations of the Dedicated Schools Grant as detailed in the report</a:t>
          </a:r>
          <a:endParaRPr lang="en-US"/>
        </a:p>
      </dgm:t>
    </dgm:pt>
    <dgm:pt modelId="{3ECE8BEA-6879-4CDE-BB13-E552DC8ACAE9}" type="parTrans" cxnId="{754E4EF5-2083-4917-A41C-804D362EA0C4}">
      <dgm:prSet/>
      <dgm:spPr/>
      <dgm:t>
        <a:bodyPr/>
        <a:lstStyle/>
        <a:p>
          <a:endParaRPr lang="en-US"/>
        </a:p>
      </dgm:t>
    </dgm:pt>
    <dgm:pt modelId="{B949915E-4BF8-4DB3-956A-1632232986F1}" type="sibTrans" cxnId="{754E4EF5-2083-4917-A41C-804D362EA0C4}">
      <dgm:prSet/>
      <dgm:spPr/>
      <dgm:t>
        <a:bodyPr/>
        <a:lstStyle/>
        <a:p>
          <a:endParaRPr lang="en-US"/>
        </a:p>
      </dgm:t>
    </dgm:pt>
    <dgm:pt modelId="{AFBDED2F-7310-4C65-B733-5714C60862AF}">
      <dgm:prSet/>
      <dgm:spPr/>
      <dgm:t>
        <a:bodyPr/>
        <a:lstStyle/>
        <a:p>
          <a:r>
            <a:rPr lang="en-GB" dirty="0"/>
            <a:t>To note the top slice from school’s block £1.394m</a:t>
          </a:r>
          <a:endParaRPr lang="en-US" dirty="0"/>
        </a:p>
      </dgm:t>
    </dgm:pt>
    <dgm:pt modelId="{E6456D04-9042-4234-853A-6D911235D7C5}" type="parTrans" cxnId="{4A9D4772-C5CD-4461-B900-0A7318BE72BE}">
      <dgm:prSet/>
      <dgm:spPr/>
      <dgm:t>
        <a:bodyPr/>
        <a:lstStyle/>
        <a:p>
          <a:endParaRPr lang="en-US"/>
        </a:p>
      </dgm:t>
    </dgm:pt>
    <dgm:pt modelId="{F3CCCFAD-A215-4B42-891C-AD59CD3FEA2C}" type="sibTrans" cxnId="{4A9D4772-C5CD-4461-B900-0A7318BE72BE}">
      <dgm:prSet/>
      <dgm:spPr/>
      <dgm:t>
        <a:bodyPr/>
        <a:lstStyle/>
        <a:p>
          <a:endParaRPr lang="en-US"/>
        </a:p>
      </dgm:t>
    </dgm:pt>
    <dgm:pt modelId="{A68A4994-5BE0-4EFF-8717-84896B4DBC17}">
      <dgm:prSet/>
      <dgm:spPr/>
      <dgm:t>
        <a:bodyPr/>
        <a:lstStyle/>
        <a:p>
          <a:r>
            <a:rPr lang="en-GB"/>
            <a:t>To support recommendations for funding formula on school’s block</a:t>
          </a:r>
          <a:endParaRPr lang="en-US"/>
        </a:p>
      </dgm:t>
    </dgm:pt>
    <dgm:pt modelId="{EF0380D6-BB49-4D3E-8140-3ACC2C1A716E}" type="parTrans" cxnId="{AD4A6C34-3C85-4736-AE36-D8D3CB80C76D}">
      <dgm:prSet/>
      <dgm:spPr/>
      <dgm:t>
        <a:bodyPr/>
        <a:lstStyle/>
        <a:p>
          <a:endParaRPr lang="en-US"/>
        </a:p>
      </dgm:t>
    </dgm:pt>
    <dgm:pt modelId="{1F89CEB6-5576-4B5B-B85B-0E6C0899AF8E}" type="sibTrans" cxnId="{AD4A6C34-3C85-4736-AE36-D8D3CB80C76D}">
      <dgm:prSet/>
      <dgm:spPr/>
      <dgm:t>
        <a:bodyPr/>
        <a:lstStyle/>
        <a:p>
          <a:endParaRPr lang="en-US"/>
        </a:p>
      </dgm:t>
    </dgm:pt>
    <dgm:pt modelId="{AB728359-DC47-4F99-B4B0-12B6AD841BC7}">
      <dgm:prSet/>
      <dgm:spPr/>
      <dgm:t>
        <a:bodyPr/>
        <a:lstStyle/>
        <a:p>
          <a:r>
            <a:rPr lang="en-GB"/>
            <a:t>To support recommendations for the Early Years funding rates to providers</a:t>
          </a:r>
          <a:endParaRPr lang="en-US" dirty="0"/>
        </a:p>
      </dgm:t>
    </dgm:pt>
    <dgm:pt modelId="{738C41E3-6F04-4E6E-9F0D-D5EBA27A35CF}" type="parTrans" cxnId="{83FAECB0-39B2-481C-831F-540B3D7E022C}">
      <dgm:prSet/>
      <dgm:spPr/>
      <dgm:t>
        <a:bodyPr/>
        <a:lstStyle/>
        <a:p>
          <a:endParaRPr lang="en-US"/>
        </a:p>
      </dgm:t>
    </dgm:pt>
    <dgm:pt modelId="{E302CDBD-3979-41D0-AA55-14138F242CF0}" type="sibTrans" cxnId="{83FAECB0-39B2-481C-831F-540B3D7E022C}">
      <dgm:prSet/>
      <dgm:spPr/>
      <dgm:t>
        <a:bodyPr/>
        <a:lstStyle/>
        <a:p>
          <a:endParaRPr lang="en-US"/>
        </a:p>
      </dgm:t>
    </dgm:pt>
    <dgm:pt modelId="{1DC03A45-EEB1-41BA-830D-11D544F05346}">
      <dgm:prSet/>
      <dgm:spPr/>
      <dgm:t>
        <a:bodyPr/>
        <a:lstStyle/>
        <a:p>
          <a:r>
            <a:rPr lang="en-GB"/>
            <a:t>To support the value of the Growth Fund</a:t>
          </a:r>
          <a:endParaRPr lang="en-US"/>
        </a:p>
      </dgm:t>
    </dgm:pt>
    <dgm:pt modelId="{B3315CCD-3BC0-4BB0-8497-02687203B658}" type="parTrans" cxnId="{B59FB7F9-B44A-4001-9E0E-B8AE270756DA}">
      <dgm:prSet/>
      <dgm:spPr/>
      <dgm:t>
        <a:bodyPr/>
        <a:lstStyle/>
        <a:p>
          <a:endParaRPr lang="en-US"/>
        </a:p>
      </dgm:t>
    </dgm:pt>
    <dgm:pt modelId="{93B4D1B8-4F86-47D9-8798-50E5CC1D7378}" type="sibTrans" cxnId="{B59FB7F9-B44A-4001-9E0E-B8AE270756DA}">
      <dgm:prSet/>
      <dgm:spPr/>
      <dgm:t>
        <a:bodyPr/>
        <a:lstStyle/>
        <a:p>
          <a:endParaRPr lang="en-US"/>
        </a:p>
      </dgm:t>
    </dgm:pt>
    <dgm:pt modelId="{C4E3F741-4CB3-4F98-92C4-0DC295373C17}">
      <dgm:prSet/>
      <dgm:spPr/>
      <dgm:t>
        <a:bodyPr/>
        <a:lstStyle/>
        <a:p>
          <a:r>
            <a:rPr lang="en-GB" dirty="0"/>
            <a:t>To note the 2026/27 HNB deficit of a£9.966m giving a cumulative deficit across all blocks at the end of 2026/27 of £33.956m.	</a:t>
          </a:r>
          <a:endParaRPr lang="en-US" dirty="0"/>
        </a:p>
      </dgm:t>
    </dgm:pt>
    <dgm:pt modelId="{A7084070-A121-496F-8765-332944DD86BC}" type="parTrans" cxnId="{E8D083D3-AF6E-4AA1-B060-89DAEDE315A2}">
      <dgm:prSet/>
      <dgm:spPr/>
      <dgm:t>
        <a:bodyPr/>
        <a:lstStyle/>
        <a:p>
          <a:endParaRPr lang="en-US"/>
        </a:p>
      </dgm:t>
    </dgm:pt>
    <dgm:pt modelId="{7C8958A4-60AE-4E7A-B9DA-D00331948D9A}" type="sibTrans" cxnId="{E8D083D3-AF6E-4AA1-B060-89DAEDE315A2}">
      <dgm:prSet/>
      <dgm:spPr/>
      <dgm:t>
        <a:bodyPr/>
        <a:lstStyle/>
        <a:p>
          <a:endParaRPr lang="en-US"/>
        </a:p>
      </dgm:t>
    </dgm:pt>
    <dgm:pt modelId="{5D619777-F05A-448C-99A0-12241FA16612}">
      <dgm:prSet/>
      <dgm:spPr/>
      <dgm:t>
        <a:bodyPr/>
        <a:lstStyle/>
        <a:p>
          <a:r>
            <a:rPr lang="en-GB" dirty="0"/>
            <a:t>To note the 3 appendices with school level detail – currently confidential papers</a:t>
          </a:r>
        </a:p>
      </dgm:t>
    </dgm:pt>
    <dgm:pt modelId="{1500DE22-C781-4FF2-84C6-5914E17069C0}" type="parTrans" cxnId="{ACC35B58-2C48-4624-B216-1C0BC7D11E52}">
      <dgm:prSet/>
      <dgm:spPr/>
    </dgm:pt>
    <dgm:pt modelId="{88DF9359-8443-4FEF-A834-7C0DCE2096CB}" type="sibTrans" cxnId="{ACC35B58-2C48-4624-B216-1C0BC7D11E52}">
      <dgm:prSet/>
      <dgm:spPr/>
    </dgm:pt>
    <dgm:pt modelId="{37A6099A-3B1D-48DB-9934-DFA74B674795}" type="pres">
      <dgm:prSet presAssocID="{8FDD101A-267C-4F93-8BC9-065D1D15C1D1}" presName="vert0" presStyleCnt="0">
        <dgm:presLayoutVars>
          <dgm:dir/>
          <dgm:animOne val="branch"/>
          <dgm:animLvl val="lvl"/>
        </dgm:presLayoutVars>
      </dgm:prSet>
      <dgm:spPr/>
    </dgm:pt>
    <dgm:pt modelId="{7224785D-28A4-499D-B914-E0E2C49BA6EB}" type="pres">
      <dgm:prSet presAssocID="{9B294959-C6A9-470A-8E32-BB88065B4CB1}" presName="thickLine" presStyleLbl="alignNode1" presStyleIdx="0" presStyleCnt="7"/>
      <dgm:spPr/>
    </dgm:pt>
    <dgm:pt modelId="{BEFE83E3-3D9F-4065-9120-87F0A0B980F1}" type="pres">
      <dgm:prSet presAssocID="{9B294959-C6A9-470A-8E32-BB88065B4CB1}" presName="horz1" presStyleCnt="0"/>
      <dgm:spPr/>
    </dgm:pt>
    <dgm:pt modelId="{359337AD-DCA9-4C48-A3F1-E5DF2B407D86}" type="pres">
      <dgm:prSet presAssocID="{9B294959-C6A9-470A-8E32-BB88065B4CB1}" presName="tx1" presStyleLbl="revTx" presStyleIdx="0" presStyleCnt="7"/>
      <dgm:spPr/>
    </dgm:pt>
    <dgm:pt modelId="{BA7A69E2-483D-4E3E-A54B-91DFDD82A1F2}" type="pres">
      <dgm:prSet presAssocID="{9B294959-C6A9-470A-8E32-BB88065B4CB1}" presName="vert1" presStyleCnt="0"/>
      <dgm:spPr/>
    </dgm:pt>
    <dgm:pt modelId="{944D1A91-2BD9-42EA-8420-7744F0798566}" type="pres">
      <dgm:prSet presAssocID="{AFBDED2F-7310-4C65-B733-5714C60862AF}" presName="thickLine" presStyleLbl="alignNode1" presStyleIdx="1" presStyleCnt="7"/>
      <dgm:spPr/>
    </dgm:pt>
    <dgm:pt modelId="{3E86D3D9-30E2-46FA-AA39-31A53F552972}" type="pres">
      <dgm:prSet presAssocID="{AFBDED2F-7310-4C65-B733-5714C60862AF}" presName="horz1" presStyleCnt="0"/>
      <dgm:spPr/>
    </dgm:pt>
    <dgm:pt modelId="{DA9CED04-4010-4200-9FEE-2E7AB89B1648}" type="pres">
      <dgm:prSet presAssocID="{AFBDED2F-7310-4C65-B733-5714C60862AF}" presName="tx1" presStyleLbl="revTx" presStyleIdx="1" presStyleCnt="7"/>
      <dgm:spPr/>
    </dgm:pt>
    <dgm:pt modelId="{14010A22-8D60-478B-8AF0-42440FC0ED9D}" type="pres">
      <dgm:prSet presAssocID="{AFBDED2F-7310-4C65-B733-5714C60862AF}" presName="vert1" presStyleCnt="0"/>
      <dgm:spPr/>
    </dgm:pt>
    <dgm:pt modelId="{0DC10E65-AEC6-4C40-8B0E-F16CD08A49DA}" type="pres">
      <dgm:prSet presAssocID="{A68A4994-5BE0-4EFF-8717-84896B4DBC17}" presName="thickLine" presStyleLbl="alignNode1" presStyleIdx="2" presStyleCnt="7"/>
      <dgm:spPr/>
    </dgm:pt>
    <dgm:pt modelId="{6F39CC05-02BD-447A-81B7-7D9C0CEAB5BF}" type="pres">
      <dgm:prSet presAssocID="{A68A4994-5BE0-4EFF-8717-84896B4DBC17}" presName="horz1" presStyleCnt="0"/>
      <dgm:spPr/>
    </dgm:pt>
    <dgm:pt modelId="{A9C756CC-FF29-4FFA-BF28-DBA7C7A5AF9F}" type="pres">
      <dgm:prSet presAssocID="{A68A4994-5BE0-4EFF-8717-84896B4DBC17}" presName="tx1" presStyleLbl="revTx" presStyleIdx="2" presStyleCnt="7"/>
      <dgm:spPr/>
    </dgm:pt>
    <dgm:pt modelId="{1A56CBB3-EFED-4BD7-B95C-6DC94CF6CA02}" type="pres">
      <dgm:prSet presAssocID="{A68A4994-5BE0-4EFF-8717-84896B4DBC17}" presName="vert1" presStyleCnt="0"/>
      <dgm:spPr/>
    </dgm:pt>
    <dgm:pt modelId="{1F537E48-61FE-4A46-A152-44360522B13C}" type="pres">
      <dgm:prSet presAssocID="{AB728359-DC47-4F99-B4B0-12B6AD841BC7}" presName="thickLine" presStyleLbl="alignNode1" presStyleIdx="3" presStyleCnt="7"/>
      <dgm:spPr/>
    </dgm:pt>
    <dgm:pt modelId="{89F5FC2D-6323-41E4-97B5-3988811BE516}" type="pres">
      <dgm:prSet presAssocID="{AB728359-DC47-4F99-B4B0-12B6AD841BC7}" presName="horz1" presStyleCnt="0"/>
      <dgm:spPr/>
    </dgm:pt>
    <dgm:pt modelId="{9B6EACB0-120B-4274-9F1B-55E802F8AE46}" type="pres">
      <dgm:prSet presAssocID="{AB728359-DC47-4F99-B4B0-12B6AD841BC7}" presName="tx1" presStyleLbl="revTx" presStyleIdx="3" presStyleCnt="7"/>
      <dgm:spPr/>
    </dgm:pt>
    <dgm:pt modelId="{20E550E2-56EF-46DD-8ACF-BDAD485B3B40}" type="pres">
      <dgm:prSet presAssocID="{AB728359-DC47-4F99-B4B0-12B6AD841BC7}" presName="vert1" presStyleCnt="0"/>
      <dgm:spPr/>
    </dgm:pt>
    <dgm:pt modelId="{81AEB877-A401-4C95-A4F2-6E8EED400F2B}" type="pres">
      <dgm:prSet presAssocID="{1DC03A45-EEB1-41BA-830D-11D544F05346}" presName="thickLine" presStyleLbl="alignNode1" presStyleIdx="4" presStyleCnt="7"/>
      <dgm:spPr/>
    </dgm:pt>
    <dgm:pt modelId="{4B85F56B-9FDF-4CEF-B7C4-F18AFF8DAE78}" type="pres">
      <dgm:prSet presAssocID="{1DC03A45-EEB1-41BA-830D-11D544F05346}" presName="horz1" presStyleCnt="0"/>
      <dgm:spPr/>
    </dgm:pt>
    <dgm:pt modelId="{2CABEDB5-9993-4CC5-8216-3FB1654C3BB0}" type="pres">
      <dgm:prSet presAssocID="{1DC03A45-EEB1-41BA-830D-11D544F05346}" presName="tx1" presStyleLbl="revTx" presStyleIdx="4" presStyleCnt="7"/>
      <dgm:spPr/>
    </dgm:pt>
    <dgm:pt modelId="{3F1D8F78-37ED-4633-A6A2-3A6BEE6F0475}" type="pres">
      <dgm:prSet presAssocID="{1DC03A45-EEB1-41BA-830D-11D544F05346}" presName="vert1" presStyleCnt="0"/>
      <dgm:spPr/>
    </dgm:pt>
    <dgm:pt modelId="{13035C40-830D-42F1-BC15-310CB4BB5CAD}" type="pres">
      <dgm:prSet presAssocID="{C4E3F741-4CB3-4F98-92C4-0DC295373C17}" presName="thickLine" presStyleLbl="alignNode1" presStyleIdx="5" presStyleCnt="7"/>
      <dgm:spPr/>
    </dgm:pt>
    <dgm:pt modelId="{C8641FF8-F1F3-447F-95BF-FAC837CB03D9}" type="pres">
      <dgm:prSet presAssocID="{C4E3F741-4CB3-4F98-92C4-0DC295373C17}" presName="horz1" presStyleCnt="0"/>
      <dgm:spPr/>
    </dgm:pt>
    <dgm:pt modelId="{1422245D-0C34-441B-A916-11A0214F321F}" type="pres">
      <dgm:prSet presAssocID="{C4E3F741-4CB3-4F98-92C4-0DC295373C17}" presName="tx1" presStyleLbl="revTx" presStyleIdx="5" presStyleCnt="7"/>
      <dgm:spPr/>
    </dgm:pt>
    <dgm:pt modelId="{80D2E55C-2872-483D-9A8E-50E97C681134}" type="pres">
      <dgm:prSet presAssocID="{C4E3F741-4CB3-4F98-92C4-0DC295373C17}" presName="vert1" presStyleCnt="0"/>
      <dgm:spPr/>
    </dgm:pt>
    <dgm:pt modelId="{8600FB75-302A-4835-9FA4-F54DC6D5780E}" type="pres">
      <dgm:prSet presAssocID="{5D619777-F05A-448C-99A0-12241FA16612}" presName="thickLine" presStyleLbl="alignNode1" presStyleIdx="6" presStyleCnt="7"/>
      <dgm:spPr/>
    </dgm:pt>
    <dgm:pt modelId="{9BEA4BF5-E3DB-4E18-80ED-EBBF31D9A3B7}" type="pres">
      <dgm:prSet presAssocID="{5D619777-F05A-448C-99A0-12241FA16612}" presName="horz1" presStyleCnt="0"/>
      <dgm:spPr/>
    </dgm:pt>
    <dgm:pt modelId="{BBB166EC-404B-4A40-BAB8-5F4E40461B86}" type="pres">
      <dgm:prSet presAssocID="{5D619777-F05A-448C-99A0-12241FA16612}" presName="tx1" presStyleLbl="revTx" presStyleIdx="6" presStyleCnt="7"/>
      <dgm:spPr/>
    </dgm:pt>
    <dgm:pt modelId="{D0EDD666-2C7E-43A1-804A-0EEBD53D27E3}" type="pres">
      <dgm:prSet presAssocID="{5D619777-F05A-448C-99A0-12241FA16612}" presName="vert1" presStyleCnt="0"/>
      <dgm:spPr/>
    </dgm:pt>
  </dgm:ptLst>
  <dgm:cxnLst>
    <dgm:cxn modelId="{645E0C00-D981-4F7A-B069-5024E81D3333}" type="presOf" srcId="{5D619777-F05A-448C-99A0-12241FA16612}" destId="{BBB166EC-404B-4A40-BAB8-5F4E40461B86}" srcOrd="0" destOrd="0" presId="urn:microsoft.com/office/officeart/2008/layout/LinedList"/>
    <dgm:cxn modelId="{9F70C300-F09A-483B-B805-6A8D8D4C2179}" type="presOf" srcId="{9B294959-C6A9-470A-8E32-BB88065B4CB1}" destId="{359337AD-DCA9-4C48-A3F1-E5DF2B407D86}" srcOrd="0" destOrd="0" presId="urn:microsoft.com/office/officeart/2008/layout/LinedList"/>
    <dgm:cxn modelId="{40F2170B-165C-4662-9E9E-FF7E546A14EB}" type="presOf" srcId="{8FDD101A-267C-4F93-8BC9-065D1D15C1D1}" destId="{37A6099A-3B1D-48DB-9934-DFA74B674795}" srcOrd="0" destOrd="0" presId="urn:microsoft.com/office/officeart/2008/layout/LinedList"/>
    <dgm:cxn modelId="{9932AB10-1895-4F40-BC7A-A87B857752D6}" type="presOf" srcId="{C4E3F741-4CB3-4F98-92C4-0DC295373C17}" destId="{1422245D-0C34-441B-A916-11A0214F321F}" srcOrd="0" destOrd="0" presId="urn:microsoft.com/office/officeart/2008/layout/LinedList"/>
    <dgm:cxn modelId="{AD4A6C34-3C85-4736-AE36-D8D3CB80C76D}" srcId="{8FDD101A-267C-4F93-8BC9-065D1D15C1D1}" destId="{A68A4994-5BE0-4EFF-8717-84896B4DBC17}" srcOrd="2" destOrd="0" parTransId="{EF0380D6-BB49-4D3E-8140-3ACC2C1A716E}" sibTransId="{1F89CEB6-5576-4B5B-B85B-0E6C0899AF8E}"/>
    <dgm:cxn modelId="{2AFAAD6C-7C09-4C46-B15C-D0200B9C5A3E}" type="presOf" srcId="{AFBDED2F-7310-4C65-B733-5714C60862AF}" destId="{DA9CED04-4010-4200-9FEE-2E7AB89B1648}" srcOrd="0" destOrd="0" presId="urn:microsoft.com/office/officeart/2008/layout/LinedList"/>
    <dgm:cxn modelId="{196EEA6E-47C1-40E4-8E1B-23FC5F66A882}" type="presOf" srcId="{AB728359-DC47-4F99-B4B0-12B6AD841BC7}" destId="{9B6EACB0-120B-4274-9F1B-55E802F8AE46}" srcOrd="0" destOrd="0" presId="urn:microsoft.com/office/officeart/2008/layout/LinedList"/>
    <dgm:cxn modelId="{4A9D4772-C5CD-4461-B900-0A7318BE72BE}" srcId="{8FDD101A-267C-4F93-8BC9-065D1D15C1D1}" destId="{AFBDED2F-7310-4C65-B733-5714C60862AF}" srcOrd="1" destOrd="0" parTransId="{E6456D04-9042-4234-853A-6D911235D7C5}" sibTransId="{F3CCCFAD-A215-4B42-891C-AD59CD3FEA2C}"/>
    <dgm:cxn modelId="{ACC35B58-2C48-4624-B216-1C0BC7D11E52}" srcId="{8FDD101A-267C-4F93-8BC9-065D1D15C1D1}" destId="{5D619777-F05A-448C-99A0-12241FA16612}" srcOrd="6" destOrd="0" parTransId="{1500DE22-C781-4FF2-84C6-5914E17069C0}" sibTransId="{88DF9359-8443-4FEF-A834-7C0DCE2096CB}"/>
    <dgm:cxn modelId="{C47B008F-15A4-48E6-98E6-28A0A174FC0B}" type="presOf" srcId="{A68A4994-5BE0-4EFF-8717-84896B4DBC17}" destId="{A9C756CC-FF29-4FFA-BF28-DBA7C7A5AF9F}" srcOrd="0" destOrd="0" presId="urn:microsoft.com/office/officeart/2008/layout/LinedList"/>
    <dgm:cxn modelId="{83FAECB0-39B2-481C-831F-540B3D7E022C}" srcId="{8FDD101A-267C-4F93-8BC9-065D1D15C1D1}" destId="{AB728359-DC47-4F99-B4B0-12B6AD841BC7}" srcOrd="3" destOrd="0" parTransId="{738C41E3-6F04-4E6E-9F0D-D5EBA27A35CF}" sibTransId="{E302CDBD-3979-41D0-AA55-14138F242CF0}"/>
    <dgm:cxn modelId="{E8D083D3-AF6E-4AA1-B060-89DAEDE315A2}" srcId="{8FDD101A-267C-4F93-8BC9-065D1D15C1D1}" destId="{C4E3F741-4CB3-4F98-92C4-0DC295373C17}" srcOrd="5" destOrd="0" parTransId="{A7084070-A121-496F-8765-332944DD86BC}" sibTransId="{7C8958A4-60AE-4E7A-B9DA-D00331948D9A}"/>
    <dgm:cxn modelId="{6489EDD5-6E51-49C9-B972-B2463F8B6F9F}" type="presOf" srcId="{1DC03A45-EEB1-41BA-830D-11D544F05346}" destId="{2CABEDB5-9993-4CC5-8216-3FB1654C3BB0}" srcOrd="0" destOrd="0" presId="urn:microsoft.com/office/officeart/2008/layout/LinedList"/>
    <dgm:cxn modelId="{754E4EF5-2083-4917-A41C-804D362EA0C4}" srcId="{8FDD101A-267C-4F93-8BC9-065D1D15C1D1}" destId="{9B294959-C6A9-470A-8E32-BB88065B4CB1}" srcOrd="0" destOrd="0" parTransId="{3ECE8BEA-6879-4CDE-BB13-E552DC8ACAE9}" sibTransId="{B949915E-4BF8-4DB3-956A-1632232986F1}"/>
    <dgm:cxn modelId="{B59FB7F9-B44A-4001-9E0E-B8AE270756DA}" srcId="{8FDD101A-267C-4F93-8BC9-065D1D15C1D1}" destId="{1DC03A45-EEB1-41BA-830D-11D544F05346}" srcOrd="4" destOrd="0" parTransId="{B3315CCD-3BC0-4BB0-8497-02687203B658}" sibTransId="{93B4D1B8-4F86-47D9-8798-50E5CC1D7378}"/>
    <dgm:cxn modelId="{21F43FFE-ABC4-4A24-B590-2AB942771873}" type="presParOf" srcId="{37A6099A-3B1D-48DB-9934-DFA74B674795}" destId="{7224785D-28A4-499D-B914-E0E2C49BA6EB}" srcOrd="0" destOrd="0" presId="urn:microsoft.com/office/officeart/2008/layout/LinedList"/>
    <dgm:cxn modelId="{0F71029C-290D-4872-968B-40A6DED45BA3}" type="presParOf" srcId="{37A6099A-3B1D-48DB-9934-DFA74B674795}" destId="{BEFE83E3-3D9F-4065-9120-87F0A0B980F1}" srcOrd="1" destOrd="0" presId="urn:microsoft.com/office/officeart/2008/layout/LinedList"/>
    <dgm:cxn modelId="{3DAD857E-FFC2-4292-B83C-D6EEC5B9639F}" type="presParOf" srcId="{BEFE83E3-3D9F-4065-9120-87F0A0B980F1}" destId="{359337AD-DCA9-4C48-A3F1-E5DF2B407D86}" srcOrd="0" destOrd="0" presId="urn:microsoft.com/office/officeart/2008/layout/LinedList"/>
    <dgm:cxn modelId="{75ED497E-F5C5-480D-9444-AB726FC429AA}" type="presParOf" srcId="{BEFE83E3-3D9F-4065-9120-87F0A0B980F1}" destId="{BA7A69E2-483D-4E3E-A54B-91DFDD82A1F2}" srcOrd="1" destOrd="0" presId="urn:microsoft.com/office/officeart/2008/layout/LinedList"/>
    <dgm:cxn modelId="{1B012952-EE1C-47CF-B7ED-C580D1534744}" type="presParOf" srcId="{37A6099A-3B1D-48DB-9934-DFA74B674795}" destId="{944D1A91-2BD9-42EA-8420-7744F0798566}" srcOrd="2" destOrd="0" presId="urn:microsoft.com/office/officeart/2008/layout/LinedList"/>
    <dgm:cxn modelId="{D5F2C2FF-6C8F-41C5-85B6-108C26F59AAC}" type="presParOf" srcId="{37A6099A-3B1D-48DB-9934-DFA74B674795}" destId="{3E86D3D9-30E2-46FA-AA39-31A53F552972}" srcOrd="3" destOrd="0" presId="urn:microsoft.com/office/officeart/2008/layout/LinedList"/>
    <dgm:cxn modelId="{3D990442-E1EF-4E6D-8490-A593306D4581}" type="presParOf" srcId="{3E86D3D9-30E2-46FA-AA39-31A53F552972}" destId="{DA9CED04-4010-4200-9FEE-2E7AB89B1648}" srcOrd="0" destOrd="0" presId="urn:microsoft.com/office/officeart/2008/layout/LinedList"/>
    <dgm:cxn modelId="{EAFFEB7F-464A-40E1-BF08-CF88C4BCE0F5}" type="presParOf" srcId="{3E86D3D9-30E2-46FA-AA39-31A53F552972}" destId="{14010A22-8D60-478B-8AF0-42440FC0ED9D}" srcOrd="1" destOrd="0" presId="urn:microsoft.com/office/officeart/2008/layout/LinedList"/>
    <dgm:cxn modelId="{D67242CE-6CCB-48F1-A003-5B0A89DAB311}" type="presParOf" srcId="{37A6099A-3B1D-48DB-9934-DFA74B674795}" destId="{0DC10E65-AEC6-4C40-8B0E-F16CD08A49DA}" srcOrd="4" destOrd="0" presId="urn:microsoft.com/office/officeart/2008/layout/LinedList"/>
    <dgm:cxn modelId="{35702FD0-D9E0-4462-8AAD-51CA7BA6DEB3}" type="presParOf" srcId="{37A6099A-3B1D-48DB-9934-DFA74B674795}" destId="{6F39CC05-02BD-447A-81B7-7D9C0CEAB5BF}" srcOrd="5" destOrd="0" presId="urn:microsoft.com/office/officeart/2008/layout/LinedList"/>
    <dgm:cxn modelId="{2357A304-C2AB-492D-AB13-12E768F23D9F}" type="presParOf" srcId="{6F39CC05-02BD-447A-81B7-7D9C0CEAB5BF}" destId="{A9C756CC-FF29-4FFA-BF28-DBA7C7A5AF9F}" srcOrd="0" destOrd="0" presId="urn:microsoft.com/office/officeart/2008/layout/LinedList"/>
    <dgm:cxn modelId="{A7F6A292-45AB-499C-93B0-5BFF1E3F7D10}" type="presParOf" srcId="{6F39CC05-02BD-447A-81B7-7D9C0CEAB5BF}" destId="{1A56CBB3-EFED-4BD7-B95C-6DC94CF6CA02}" srcOrd="1" destOrd="0" presId="urn:microsoft.com/office/officeart/2008/layout/LinedList"/>
    <dgm:cxn modelId="{815BBD1B-57C3-45D3-B082-613878B89965}" type="presParOf" srcId="{37A6099A-3B1D-48DB-9934-DFA74B674795}" destId="{1F537E48-61FE-4A46-A152-44360522B13C}" srcOrd="6" destOrd="0" presId="urn:microsoft.com/office/officeart/2008/layout/LinedList"/>
    <dgm:cxn modelId="{45B1D808-DCA4-46F0-B96C-AC9855BDC0DA}" type="presParOf" srcId="{37A6099A-3B1D-48DB-9934-DFA74B674795}" destId="{89F5FC2D-6323-41E4-97B5-3988811BE516}" srcOrd="7" destOrd="0" presId="urn:microsoft.com/office/officeart/2008/layout/LinedList"/>
    <dgm:cxn modelId="{05BE7A34-7BC4-4318-B5CA-409A8B2C2679}" type="presParOf" srcId="{89F5FC2D-6323-41E4-97B5-3988811BE516}" destId="{9B6EACB0-120B-4274-9F1B-55E802F8AE46}" srcOrd="0" destOrd="0" presId="urn:microsoft.com/office/officeart/2008/layout/LinedList"/>
    <dgm:cxn modelId="{DC5560C5-2C8C-4352-9B83-C67046DC9384}" type="presParOf" srcId="{89F5FC2D-6323-41E4-97B5-3988811BE516}" destId="{20E550E2-56EF-46DD-8ACF-BDAD485B3B40}" srcOrd="1" destOrd="0" presId="urn:microsoft.com/office/officeart/2008/layout/LinedList"/>
    <dgm:cxn modelId="{749C6321-0CFC-4474-B1E9-C77B78FA4D58}" type="presParOf" srcId="{37A6099A-3B1D-48DB-9934-DFA74B674795}" destId="{81AEB877-A401-4C95-A4F2-6E8EED400F2B}" srcOrd="8" destOrd="0" presId="urn:microsoft.com/office/officeart/2008/layout/LinedList"/>
    <dgm:cxn modelId="{081DD454-215D-49DE-BBBE-EE14421D6998}" type="presParOf" srcId="{37A6099A-3B1D-48DB-9934-DFA74B674795}" destId="{4B85F56B-9FDF-4CEF-B7C4-F18AFF8DAE78}" srcOrd="9" destOrd="0" presId="urn:microsoft.com/office/officeart/2008/layout/LinedList"/>
    <dgm:cxn modelId="{1DD928F4-A6D4-4A37-97A3-26E186A460BC}" type="presParOf" srcId="{4B85F56B-9FDF-4CEF-B7C4-F18AFF8DAE78}" destId="{2CABEDB5-9993-4CC5-8216-3FB1654C3BB0}" srcOrd="0" destOrd="0" presId="urn:microsoft.com/office/officeart/2008/layout/LinedList"/>
    <dgm:cxn modelId="{A9D962A9-BCCA-4FE9-BF79-7D469513E621}" type="presParOf" srcId="{4B85F56B-9FDF-4CEF-B7C4-F18AFF8DAE78}" destId="{3F1D8F78-37ED-4633-A6A2-3A6BEE6F0475}" srcOrd="1" destOrd="0" presId="urn:microsoft.com/office/officeart/2008/layout/LinedList"/>
    <dgm:cxn modelId="{43DFD4FC-AFCC-4675-BBA4-B1621CBB17B0}" type="presParOf" srcId="{37A6099A-3B1D-48DB-9934-DFA74B674795}" destId="{13035C40-830D-42F1-BC15-310CB4BB5CAD}" srcOrd="10" destOrd="0" presId="urn:microsoft.com/office/officeart/2008/layout/LinedList"/>
    <dgm:cxn modelId="{3CFCD275-ED4A-4672-B878-26B6F83928F7}" type="presParOf" srcId="{37A6099A-3B1D-48DB-9934-DFA74B674795}" destId="{C8641FF8-F1F3-447F-95BF-FAC837CB03D9}" srcOrd="11" destOrd="0" presId="urn:microsoft.com/office/officeart/2008/layout/LinedList"/>
    <dgm:cxn modelId="{379D98F3-70B2-4C66-AEA6-64A2F5417D1D}" type="presParOf" srcId="{C8641FF8-F1F3-447F-95BF-FAC837CB03D9}" destId="{1422245D-0C34-441B-A916-11A0214F321F}" srcOrd="0" destOrd="0" presId="urn:microsoft.com/office/officeart/2008/layout/LinedList"/>
    <dgm:cxn modelId="{6BCF7EA0-8613-43CF-805E-2576D1DFE56C}" type="presParOf" srcId="{C8641FF8-F1F3-447F-95BF-FAC837CB03D9}" destId="{80D2E55C-2872-483D-9A8E-50E97C681134}" srcOrd="1" destOrd="0" presId="urn:microsoft.com/office/officeart/2008/layout/LinedList"/>
    <dgm:cxn modelId="{BF19129C-A32B-4FF4-8AA8-9CDD716E161F}" type="presParOf" srcId="{37A6099A-3B1D-48DB-9934-DFA74B674795}" destId="{8600FB75-302A-4835-9FA4-F54DC6D5780E}" srcOrd="12" destOrd="0" presId="urn:microsoft.com/office/officeart/2008/layout/LinedList"/>
    <dgm:cxn modelId="{65E5B19C-6E0B-49FC-BEA1-8F9197EB5D52}" type="presParOf" srcId="{37A6099A-3B1D-48DB-9934-DFA74B674795}" destId="{9BEA4BF5-E3DB-4E18-80ED-EBBF31D9A3B7}" srcOrd="13" destOrd="0" presId="urn:microsoft.com/office/officeart/2008/layout/LinedList"/>
    <dgm:cxn modelId="{4D24808D-5231-482A-9AF4-651AD90704A5}" type="presParOf" srcId="{9BEA4BF5-E3DB-4E18-80ED-EBBF31D9A3B7}" destId="{BBB166EC-404B-4A40-BAB8-5F4E40461B86}" srcOrd="0" destOrd="0" presId="urn:microsoft.com/office/officeart/2008/layout/LinedList"/>
    <dgm:cxn modelId="{327E40AA-41D9-4492-88E0-4ABB9B24C5C8}" type="presParOf" srcId="{9BEA4BF5-E3DB-4E18-80ED-EBBF31D9A3B7}" destId="{D0EDD666-2C7E-43A1-804A-0EEBD53D27E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B78BAE0-4357-456A-8A1A-21ACFB00132C}"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9AF63641-32C3-4A27-A868-C441CCEE2C19}">
      <dgm:prSet custT="1"/>
      <dgm:spPr/>
      <dgm:t>
        <a:bodyPr/>
        <a:lstStyle/>
        <a:p>
          <a:pPr>
            <a:lnSpc>
              <a:spcPct val="100000"/>
            </a:lnSpc>
          </a:pPr>
          <a:r>
            <a:rPr lang="en-GB" sz="2000"/>
            <a:t>The 2026-27 allocation for the DSG is £396,232m and is made up of four blocks of funding:</a:t>
          </a:r>
          <a:endParaRPr lang="en-US" sz="2000"/>
        </a:p>
      </dgm:t>
    </dgm:pt>
    <dgm:pt modelId="{CE4235A4-92EC-469D-B65E-6CF3C68AB334}" type="parTrans" cxnId="{ED31AD43-5FCE-4007-8A39-1D13A01F0A7A}">
      <dgm:prSet/>
      <dgm:spPr/>
      <dgm:t>
        <a:bodyPr/>
        <a:lstStyle/>
        <a:p>
          <a:endParaRPr lang="en-US"/>
        </a:p>
      </dgm:t>
    </dgm:pt>
    <dgm:pt modelId="{54DC4AF1-0064-4CD8-8878-21711A53DEDB}" type="sibTrans" cxnId="{ED31AD43-5FCE-4007-8A39-1D13A01F0A7A}">
      <dgm:prSet/>
      <dgm:spPr/>
      <dgm:t>
        <a:bodyPr/>
        <a:lstStyle/>
        <a:p>
          <a:endParaRPr lang="en-US"/>
        </a:p>
      </dgm:t>
    </dgm:pt>
    <dgm:pt modelId="{09E15D43-B543-4AC3-8D27-6B0FA5F6D65A}">
      <dgm:prSet custT="1"/>
      <dgm:spPr/>
      <dgm:t>
        <a:bodyPr/>
        <a:lstStyle/>
        <a:p>
          <a:pPr>
            <a:lnSpc>
              <a:spcPct val="100000"/>
            </a:lnSpc>
          </a:pPr>
          <a:r>
            <a:rPr lang="en-GB" sz="2000"/>
            <a:t>Schools Block £278,787m (included the Mainstream Schools Additional Grant and £1.721m NNDR)</a:t>
          </a:r>
          <a:endParaRPr lang="en-US" sz="2000"/>
        </a:p>
      </dgm:t>
    </dgm:pt>
    <dgm:pt modelId="{602E6825-620D-442E-B01A-28CF95A36390}" type="parTrans" cxnId="{D03E4FBA-1FF4-4E23-9914-0890703CA8AE}">
      <dgm:prSet/>
      <dgm:spPr/>
      <dgm:t>
        <a:bodyPr/>
        <a:lstStyle/>
        <a:p>
          <a:endParaRPr lang="en-US"/>
        </a:p>
      </dgm:t>
    </dgm:pt>
    <dgm:pt modelId="{9A194209-26D2-43BC-9E20-C867D5801B70}" type="sibTrans" cxnId="{D03E4FBA-1FF4-4E23-9914-0890703CA8AE}">
      <dgm:prSet/>
      <dgm:spPr/>
      <dgm:t>
        <a:bodyPr/>
        <a:lstStyle/>
        <a:p>
          <a:endParaRPr lang="en-US"/>
        </a:p>
      </dgm:t>
    </dgm:pt>
    <dgm:pt modelId="{3D9A6312-D95C-4621-A985-0C009F56A347}">
      <dgm:prSet custT="1"/>
      <dgm:spPr/>
      <dgm:t>
        <a:bodyPr/>
        <a:lstStyle/>
        <a:p>
          <a:pPr>
            <a:lnSpc>
              <a:spcPct val="100000"/>
            </a:lnSpc>
          </a:pPr>
          <a:r>
            <a:rPr lang="en-GB" sz="2000"/>
            <a:t>Central School Services Block £2.355m</a:t>
          </a:r>
          <a:endParaRPr lang="en-US" sz="2000"/>
        </a:p>
      </dgm:t>
    </dgm:pt>
    <dgm:pt modelId="{38E6F870-8DA2-4F6A-AFDA-72B42DE64F8F}" type="parTrans" cxnId="{2363AAE1-B84E-4862-B4AE-BB078569DDA8}">
      <dgm:prSet/>
      <dgm:spPr/>
      <dgm:t>
        <a:bodyPr/>
        <a:lstStyle/>
        <a:p>
          <a:endParaRPr lang="en-US"/>
        </a:p>
      </dgm:t>
    </dgm:pt>
    <dgm:pt modelId="{7C151232-35BF-440E-B884-15B017220B59}" type="sibTrans" cxnId="{2363AAE1-B84E-4862-B4AE-BB078569DDA8}">
      <dgm:prSet/>
      <dgm:spPr/>
      <dgm:t>
        <a:bodyPr/>
        <a:lstStyle/>
        <a:p>
          <a:endParaRPr lang="en-US"/>
        </a:p>
      </dgm:t>
    </dgm:pt>
    <dgm:pt modelId="{9F5DEB46-5908-4715-B23B-F07869874351}">
      <dgm:prSet custT="1"/>
      <dgm:spPr/>
      <dgm:t>
        <a:bodyPr/>
        <a:lstStyle/>
        <a:p>
          <a:pPr>
            <a:lnSpc>
              <a:spcPct val="100000"/>
            </a:lnSpc>
          </a:pPr>
          <a:r>
            <a:rPr lang="en-GB" sz="1600"/>
            <a:t>High Needs Block £67.5746m (included is the core school budget grant £3.59m and enhanced resource units Schools budget support grant and national insurance grant £0.094m)</a:t>
          </a:r>
          <a:endParaRPr lang="en-US" sz="1600"/>
        </a:p>
      </dgm:t>
    </dgm:pt>
    <dgm:pt modelId="{B1A8B3FF-F3DC-4C60-AD85-AE08BBDBCF99}" type="parTrans" cxnId="{0B093623-5888-4B61-A9F5-E6BF3C2A1F9A}">
      <dgm:prSet/>
      <dgm:spPr/>
      <dgm:t>
        <a:bodyPr/>
        <a:lstStyle/>
        <a:p>
          <a:endParaRPr lang="en-US"/>
        </a:p>
      </dgm:t>
    </dgm:pt>
    <dgm:pt modelId="{90679DEC-C4E1-4113-8F65-21B801DEA4AE}" type="sibTrans" cxnId="{0B093623-5888-4B61-A9F5-E6BF3C2A1F9A}">
      <dgm:prSet/>
      <dgm:spPr/>
      <dgm:t>
        <a:bodyPr/>
        <a:lstStyle/>
        <a:p>
          <a:endParaRPr lang="en-US"/>
        </a:p>
      </dgm:t>
    </dgm:pt>
    <dgm:pt modelId="{54770E70-1EDC-4A60-BB9B-F931B4ACE828}">
      <dgm:prSet/>
      <dgm:spPr/>
      <dgm:t>
        <a:bodyPr/>
        <a:lstStyle/>
        <a:p>
          <a:pPr>
            <a:lnSpc>
              <a:spcPct val="100000"/>
            </a:lnSpc>
          </a:pPr>
          <a:r>
            <a:rPr lang="en-GB"/>
            <a:t>Early Years Block £47.917m </a:t>
          </a:r>
          <a:endParaRPr lang="en-US"/>
        </a:p>
      </dgm:t>
    </dgm:pt>
    <dgm:pt modelId="{9BBFA56D-BA2F-4E71-8718-44CCDA79576B}" type="parTrans" cxnId="{21F63376-C46A-4226-837A-265010AF1415}">
      <dgm:prSet/>
      <dgm:spPr/>
      <dgm:t>
        <a:bodyPr/>
        <a:lstStyle/>
        <a:p>
          <a:endParaRPr lang="en-US"/>
        </a:p>
      </dgm:t>
    </dgm:pt>
    <dgm:pt modelId="{B4900CD7-0D07-471F-BB8D-77F27D8C496C}" type="sibTrans" cxnId="{21F63376-C46A-4226-837A-265010AF1415}">
      <dgm:prSet/>
      <dgm:spPr/>
      <dgm:t>
        <a:bodyPr/>
        <a:lstStyle/>
        <a:p>
          <a:endParaRPr lang="en-US"/>
        </a:p>
      </dgm:t>
    </dgm:pt>
    <dgm:pt modelId="{78AF2FAD-1AC9-4E81-A341-02789698D273}" type="pres">
      <dgm:prSet presAssocID="{5B78BAE0-4357-456A-8A1A-21ACFB00132C}" presName="root" presStyleCnt="0">
        <dgm:presLayoutVars>
          <dgm:dir/>
          <dgm:resizeHandles val="exact"/>
        </dgm:presLayoutVars>
      </dgm:prSet>
      <dgm:spPr/>
    </dgm:pt>
    <dgm:pt modelId="{E56F3D85-7161-434B-B9C9-BDC0936F4F62}" type="pres">
      <dgm:prSet presAssocID="{9AF63641-32C3-4A27-A868-C441CCEE2C19}" presName="compNode" presStyleCnt="0"/>
      <dgm:spPr/>
    </dgm:pt>
    <dgm:pt modelId="{F7CCDD0B-953E-49E0-945F-C3AFC2FAFB30}" type="pres">
      <dgm:prSet presAssocID="{9AF63641-32C3-4A27-A868-C441CCEE2C19}" presName="bgRect" presStyleLbl="bgShp" presStyleIdx="0" presStyleCnt="5"/>
      <dgm:spPr/>
    </dgm:pt>
    <dgm:pt modelId="{90D6F80A-6C3B-4D79-AD49-0183351C8AF3}" type="pres">
      <dgm:prSet presAssocID="{9AF63641-32C3-4A27-A868-C441CCEE2C19}"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oins"/>
        </a:ext>
      </dgm:extLst>
    </dgm:pt>
    <dgm:pt modelId="{B6573634-CB6F-46FB-8720-1FC34F2C3151}" type="pres">
      <dgm:prSet presAssocID="{9AF63641-32C3-4A27-A868-C441CCEE2C19}" presName="spaceRect" presStyleCnt="0"/>
      <dgm:spPr/>
    </dgm:pt>
    <dgm:pt modelId="{C5C5423C-7216-445F-90A2-0FA0FFAA79E5}" type="pres">
      <dgm:prSet presAssocID="{9AF63641-32C3-4A27-A868-C441CCEE2C19}" presName="parTx" presStyleLbl="revTx" presStyleIdx="0" presStyleCnt="5">
        <dgm:presLayoutVars>
          <dgm:chMax val="0"/>
          <dgm:chPref val="0"/>
        </dgm:presLayoutVars>
      </dgm:prSet>
      <dgm:spPr/>
    </dgm:pt>
    <dgm:pt modelId="{E685AC87-5441-4525-9B52-297B82F78EAB}" type="pres">
      <dgm:prSet presAssocID="{54DC4AF1-0064-4CD8-8878-21711A53DEDB}" presName="sibTrans" presStyleCnt="0"/>
      <dgm:spPr/>
    </dgm:pt>
    <dgm:pt modelId="{211DAB12-FDAA-4084-B7FC-EF4F74AA0CBD}" type="pres">
      <dgm:prSet presAssocID="{09E15D43-B543-4AC3-8D27-6B0FA5F6D65A}" presName="compNode" presStyleCnt="0"/>
      <dgm:spPr/>
    </dgm:pt>
    <dgm:pt modelId="{D4482EB3-8A37-4ED9-BA43-B7B1DC7ADD92}" type="pres">
      <dgm:prSet presAssocID="{09E15D43-B543-4AC3-8D27-6B0FA5F6D65A}" presName="bgRect" presStyleLbl="bgShp" presStyleIdx="1" presStyleCnt="5"/>
      <dgm:spPr/>
    </dgm:pt>
    <dgm:pt modelId="{B48F0F0D-1E48-4FF3-9005-E42AE09BDC10}" type="pres">
      <dgm:prSet presAssocID="{09E15D43-B543-4AC3-8D27-6B0FA5F6D65A}"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Schoolhouse"/>
        </a:ext>
      </dgm:extLst>
    </dgm:pt>
    <dgm:pt modelId="{CDCCC12E-100B-4901-B027-AA721323DF56}" type="pres">
      <dgm:prSet presAssocID="{09E15D43-B543-4AC3-8D27-6B0FA5F6D65A}" presName="spaceRect" presStyleCnt="0"/>
      <dgm:spPr/>
    </dgm:pt>
    <dgm:pt modelId="{60A105DE-A067-451E-B0CD-617EA79B1D66}" type="pres">
      <dgm:prSet presAssocID="{09E15D43-B543-4AC3-8D27-6B0FA5F6D65A}" presName="parTx" presStyleLbl="revTx" presStyleIdx="1" presStyleCnt="5">
        <dgm:presLayoutVars>
          <dgm:chMax val="0"/>
          <dgm:chPref val="0"/>
        </dgm:presLayoutVars>
      </dgm:prSet>
      <dgm:spPr/>
    </dgm:pt>
    <dgm:pt modelId="{832D82E4-11D7-46AF-A319-8CECC071D1D0}" type="pres">
      <dgm:prSet presAssocID="{9A194209-26D2-43BC-9E20-C867D5801B70}" presName="sibTrans" presStyleCnt="0"/>
      <dgm:spPr/>
    </dgm:pt>
    <dgm:pt modelId="{250D77AA-1FA6-47CD-94BB-F9E66D737700}" type="pres">
      <dgm:prSet presAssocID="{3D9A6312-D95C-4621-A985-0C009F56A347}" presName="compNode" presStyleCnt="0"/>
      <dgm:spPr/>
    </dgm:pt>
    <dgm:pt modelId="{DBE150AD-BC75-4B85-AF97-852ACA8E049F}" type="pres">
      <dgm:prSet presAssocID="{3D9A6312-D95C-4621-A985-0C009F56A347}" presName="bgRect" presStyleLbl="bgShp" presStyleIdx="2" presStyleCnt="5"/>
      <dgm:spPr/>
    </dgm:pt>
    <dgm:pt modelId="{2BFBBF4A-0D31-42E7-AF0A-7D4CDB5B8398}" type="pres">
      <dgm:prSet presAssocID="{3D9A6312-D95C-4621-A985-0C009F56A347}"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Books"/>
        </a:ext>
      </dgm:extLst>
    </dgm:pt>
    <dgm:pt modelId="{FEC97C37-27B2-4F7C-8E87-9A356A58616E}" type="pres">
      <dgm:prSet presAssocID="{3D9A6312-D95C-4621-A985-0C009F56A347}" presName="spaceRect" presStyleCnt="0"/>
      <dgm:spPr/>
    </dgm:pt>
    <dgm:pt modelId="{F90180F0-E649-4CBD-87C0-B9DAEB492CFB}" type="pres">
      <dgm:prSet presAssocID="{3D9A6312-D95C-4621-A985-0C009F56A347}" presName="parTx" presStyleLbl="revTx" presStyleIdx="2" presStyleCnt="5">
        <dgm:presLayoutVars>
          <dgm:chMax val="0"/>
          <dgm:chPref val="0"/>
        </dgm:presLayoutVars>
      </dgm:prSet>
      <dgm:spPr/>
    </dgm:pt>
    <dgm:pt modelId="{AF45BB09-3B28-4FA1-8DFE-5041A1816B2B}" type="pres">
      <dgm:prSet presAssocID="{7C151232-35BF-440E-B884-15B017220B59}" presName="sibTrans" presStyleCnt="0"/>
      <dgm:spPr/>
    </dgm:pt>
    <dgm:pt modelId="{0EDE844D-BCC3-4F8A-BA10-71E8BDE12BE8}" type="pres">
      <dgm:prSet presAssocID="{9F5DEB46-5908-4715-B23B-F07869874351}" presName="compNode" presStyleCnt="0"/>
      <dgm:spPr/>
    </dgm:pt>
    <dgm:pt modelId="{88902036-AE7E-4A45-916E-40B2F8B0FE54}" type="pres">
      <dgm:prSet presAssocID="{9F5DEB46-5908-4715-B23B-F07869874351}" presName="bgRect" presStyleLbl="bgShp" presStyleIdx="3" presStyleCnt="5"/>
      <dgm:spPr/>
    </dgm:pt>
    <dgm:pt modelId="{19FED7B0-F4CC-427E-A431-C3FFF2D840CA}" type="pres">
      <dgm:prSet presAssocID="{9F5DEB46-5908-4715-B23B-F07869874351}"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Money"/>
        </a:ext>
      </dgm:extLst>
    </dgm:pt>
    <dgm:pt modelId="{0B5B666E-50D0-4650-A71F-ED4E41EDA9C1}" type="pres">
      <dgm:prSet presAssocID="{9F5DEB46-5908-4715-B23B-F07869874351}" presName="spaceRect" presStyleCnt="0"/>
      <dgm:spPr/>
    </dgm:pt>
    <dgm:pt modelId="{44B893AD-CD79-4B13-9710-C022D6F8EAC0}" type="pres">
      <dgm:prSet presAssocID="{9F5DEB46-5908-4715-B23B-F07869874351}" presName="parTx" presStyleLbl="revTx" presStyleIdx="3" presStyleCnt="5">
        <dgm:presLayoutVars>
          <dgm:chMax val="0"/>
          <dgm:chPref val="0"/>
        </dgm:presLayoutVars>
      </dgm:prSet>
      <dgm:spPr/>
    </dgm:pt>
    <dgm:pt modelId="{C4E7799C-AFEA-4BCA-92F3-A2A3186524B2}" type="pres">
      <dgm:prSet presAssocID="{90679DEC-C4E1-4113-8F65-21B801DEA4AE}" presName="sibTrans" presStyleCnt="0"/>
      <dgm:spPr/>
    </dgm:pt>
    <dgm:pt modelId="{49D3FD48-0154-49FC-B8DC-23908C23B4D0}" type="pres">
      <dgm:prSet presAssocID="{54770E70-1EDC-4A60-BB9B-F931B4ACE828}" presName="compNode" presStyleCnt="0"/>
      <dgm:spPr/>
    </dgm:pt>
    <dgm:pt modelId="{3DA8AB09-5A3F-4045-8DFF-38A5E24D4543}" type="pres">
      <dgm:prSet presAssocID="{54770E70-1EDC-4A60-BB9B-F931B4ACE828}" presName="bgRect" presStyleLbl="bgShp" presStyleIdx="4" presStyleCnt="5"/>
      <dgm:spPr/>
    </dgm:pt>
    <dgm:pt modelId="{CB53DD8A-7A7B-4470-B629-24382B0A3E93}" type="pres">
      <dgm:prSet presAssocID="{54770E70-1EDC-4A60-BB9B-F931B4ACE828}"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Checkmark"/>
        </a:ext>
      </dgm:extLst>
    </dgm:pt>
    <dgm:pt modelId="{EA34EE47-0E3F-4E96-97CC-3F7B13295586}" type="pres">
      <dgm:prSet presAssocID="{54770E70-1EDC-4A60-BB9B-F931B4ACE828}" presName="spaceRect" presStyleCnt="0"/>
      <dgm:spPr/>
    </dgm:pt>
    <dgm:pt modelId="{5C3E9511-ABCD-45B1-86F4-AE34A2D07776}" type="pres">
      <dgm:prSet presAssocID="{54770E70-1EDC-4A60-BB9B-F931B4ACE828}" presName="parTx" presStyleLbl="revTx" presStyleIdx="4" presStyleCnt="5">
        <dgm:presLayoutVars>
          <dgm:chMax val="0"/>
          <dgm:chPref val="0"/>
        </dgm:presLayoutVars>
      </dgm:prSet>
      <dgm:spPr/>
    </dgm:pt>
  </dgm:ptLst>
  <dgm:cxnLst>
    <dgm:cxn modelId="{0B093623-5888-4B61-A9F5-E6BF3C2A1F9A}" srcId="{5B78BAE0-4357-456A-8A1A-21ACFB00132C}" destId="{9F5DEB46-5908-4715-B23B-F07869874351}" srcOrd="3" destOrd="0" parTransId="{B1A8B3FF-F3DC-4C60-AD85-AE08BBDBCF99}" sibTransId="{90679DEC-C4E1-4113-8F65-21B801DEA4AE}"/>
    <dgm:cxn modelId="{C7B35227-BE85-47FD-9F29-7A32AE0528AE}" type="presOf" srcId="{3D9A6312-D95C-4621-A985-0C009F56A347}" destId="{F90180F0-E649-4CBD-87C0-B9DAEB492CFB}" srcOrd="0" destOrd="0" presId="urn:microsoft.com/office/officeart/2018/2/layout/IconVerticalSolidList"/>
    <dgm:cxn modelId="{ED31AD43-5FCE-4007-8A39-1D13A01F0A7A}" srcId="{5B78BAE0-4357-456A-8A1A-21ACFB00132C}" destId="{9AF63641-32C3-4A27-A868-C441CCEE2C19}" srcOrd="0" destOrd="0" parTransId="{CE4235A4-92EC-469D-B65E-6CF3C68AB334}" sibTransId="{54DC4AF1-0064-4CD8-8878-21711A53DEDB}"/>
    <dgm:cxn modelId="{66A3A26D-A582-48C6-A4DC-39D46B764AD0}" type="presOf" srcId="{9AF63641-32C3-4A27-A868-C441CCEE2C19}" destId="{C5C5423C-7216-445F-90A2-0FA0FFAA79E5}" srcOrd="0" destOrd="0" presId="urn:microsoft.com/office/officeart/2018/2/layout/IconVerticalSolidList"/>
    <dgm:cxn modelId="{21F63376-C46A-4226-837A-265010AF1415}" srcId="{5B78BAE0-4357-456A-8A1A-21ACFB00132C}" destId="{54770E70-1EDC-4A60-BB9B-F931B4ACE828}" srcOrd="4" destOrd="0" parTransId="{9BBFA56D-BA2F-4E71-8718-44CCDA79576B}" sibTransId="{B4900CD7-0D07-471F-BB8D-77F27D8C496C}"/>
    <dgm:cxn modelId="{4792CC58-4F50-46D4-B123-A11AB76628B9}" type="presOf" srcId="{09E15D43-B543-4AC3-8D27-6B0FA5F6D65A}" destId="{60A105DE-A067-451E-B0CD-617EA79B1D66}" srcOrd="0" destOrd="0" presId="urn:microsoft.com/office/officeart/2018/2/layout/IconVerticalSolidList"/>
    <dgm:cxn modelId="{81481D92-D610-4998-A348-6E4D33314175}" type="presOf" srcId="{54770E70-1EDC-4A60-BB9B-F931B4ACE828}" destId="{5C3E9511-ABCD-45B1-86F4-AE34A2D07776}" srcOrd="0" destOrd="0" presId="urn:microsoft.com/office/officeart/2018/2/layout/IconVerticalSolidList"/>
    <dgm:cxn modelId="{D03E4FBA-1FF4-4E23-9914-0890703CA8AE}" srcId="{5B78BAE0-4357-456A-8A1A-21ACFB00132C}" destId="{09E15D43-B543-4AC3-8D27-6B0FA5F6D65A}" srcOrd="1" destOrd="0" parTransId="{602E6825-620D-442E-B01A-28CF95A36390}" sibTransId="{9A194209-26D2-43BC-9E20-C867D5801B70}"/>
    <dgm:cxn modelId="{1B50D9CC-CD14-4BE2-83C5-D8327EE03385}" type="presOf" srcId="{9F5DEB46-5908-4715-B23B-F07869874351}" destId="{44B893AD-CD79-4B13-9710-C022D6F8EAC0}" srcOrd="0" destOrd="0" presId="urn:microsoft.com/office/officeart/2018/2/layout/IconVerticalSolidList"/>
    <dgm:cxn modelId="{14571AD9-027B-4F16-8839-BF3C2AE91A3E}" type="presOf" srcId="{5B78BAE0-4357-456A-8A1A-21ACFB00132C}" destId="{78AF2FAD-1AC9-4E81-A341-02789698D273}" srcOrd="0" destOrd="0" presId="urn:microsoft.com/office/officeart/2018/2/layout/IconVerticalSolidList"/>
    <dgm:cxn modelId="{2363AAE1-B84E-4862-B4AE-BB078569DDA8}" srcId="{5B78BAE0-4357-456A-8A1A-21ACFB00132C}" destId="{3D9A6312-D95C-4621-A985-0C009F56A347}" srcOrd="2" destOrd="0" parTransId="{38E6F870-8DA2-4F6A-AFDA-72B42DE64F8F}" sibTransId="{7C151232-35BF-440E-B884-15B017220B59}"/>
    <dgm:cxn modelId="{AD79BCF2-BECD-4E64-A5AF-65FC4BF459E3}" type="presParOf" srcId="{78AF2FAD-1AC9-4E81-A341-02789698D273}" destId="{E56F3D85-7161-434B-B9C9-BDC0936F4F62}" srcOrd="0" destOrd="0" presId="urn:microsoft.com/office/officeart/2018/2/layout/IconVerticalSolidList"/>
    <dgm:cxn modelId="{5C76EA3B-A5BC-4EF5-9D87-746E3357001F}" type="presParOf" srcId="{E56F3D85-7161-434B-B9C9-BDC0936F4F62}" destId="{F7CCDD0B-953E-49E0-945F-C3AFC2FAFB30}" srcOrd="0" destOrd="0" presId="urn:microsoft.com/office/officeart/2018/2/layout/IconVerticalSolidList"/>
    <dgm:cxn modelId="{6B06B454-F5EF-4F02-98D1-FC0DB3F01705}" type="presParOf" srcId="{E56F3D85-7161-434B-B9C9-BDC0936F4F62}" destId="{90D6F80A-6C3B-4D79-AD49-0183351C8AF3}" srcOrd="1" destOrd="0" presId="urn:microsoft.com/office/officeart/2018/2/layout/IconVerticalSolidList"/>
    <dgm:cxn modelId="{ACD06128-4B16-48AD-835C-A314AE1C69A4}" type="presParOf" srcId="{E56F3D85-7161-434B-B9C9-BDC0936F4F62}" destId="{B6573634-CB6F-46FB-8720-1FC34F2C3151}" srcOrd="2" destOrd="0" presId="urn:microsoft.com/office/officeart/2018/2/layout/IconVerticalSolidList"/>
    <dgm:cxn modelId="{54702BFD-B3CF-4339-BF8E-71940086924A}" type="presParOf" srcId="{E56F3D85-7161-434B-B9C9-BDC0936F4F62}" destId="{C5C5423C-7216-445F-90A2-0FA0FFAA79E5}" srcOrd="3" destOrd="0" presId="urn:microsoft.com/office/officeart/2018/2/layout/IconVerticalSolidList"/>
    <dgm:cxn modelId="{116708EC-3FA6-4D8D-929E-FD405E4A5FFA}" type="presParOf" srcId="{78AF2FAD-1AC9-4E81-A341-02789698D273}" destId="{E685AC87-5441-4525-9B52-297B82F78EAB}" srcOrd="1" destOrd="0" presId="urn:microsoft.com/office/officeart/2018/2/layout/IconVerticalSolidList"/>
    <dgm:cxn modelId="{99CB6026-48A7-40B6-8BA8-2AE140F042CB}" type="presParOf" srcId="{78AF2FAD-1AC9-4E81-A341-02789698D273}" destId="{211DAB12-FDAA-4084-B7FC-EF4F74AA0CBD}" srcOrd="2" destOrd="0" presId="urn:microsoft.com/office/officeart/2018/2/layout/IconVerticalSolidList"/>
    <dgm:cxn modelId="{067C0210-9088-4859-A36A-9003E277DB27}" type="presParOf" srcId="{211DAB12-FDAA-4084-B7FC-EF4F74AA0CBD}" destId="{D4482EB3-8A37-4ED9-BA43-B7B1DC7ADD92}" srcOrd="0" destOrd="0" presId="urn:microsoft.com/office/officeart/2018/2/layout/IconVerticalSolidList"/>
    <dgm:cxn modelId="{92E8AC9F-2EDF-4B0C-9C7E-4955F216A286}" type="presParOf" srcId="{211DAB12-FDAA-4084-B7FC-EF4F74AA0CBD}" destId="{B48F0F0D-1E48-4FF3-9005-E42AE09BDC10}" srcOrd="1" destOrd="0" presId="urn:microsoft.com/office/officeart/2018/2/layout/IconVerticalSolidList"/>
    <dgm:cxn modelId="{72CF1DB5-EF6D-4A21-800A-BA9EE46D4CD1}" type="presParOf" srcId="{211DAB12-FDAA-4084-B7FC-EF4F74AA0CBD}" destId="{CDCCC12E-100B-4901-B027-AA721323DF56}" srcOrd="2" destOrd="0" presId="urn:microsoft.com/office/officeart/2018/2/layout/IconVerticalSolidList"/>
    <dgm:cxn modelId="{C8FCCDEC-4E90-4B88-BEAB-F7FB10FFDA13}" type="presParOf" srcId="{211DAB12-FDAA-4084-B7FC-EF4F74AA0CBD}" destId="{60A105DE-A067-451E-B0CD-617EA79B1D66}" srcOrd="3" destOrd="0" presId="urn:microsoft.com/office/officeart/2018/2/layout/IconVerticalSolidList"/>
    <dgm:cxn modelId="{0D43022B-0AC1-44C5-A640-ABA1048B9537}" type="presParOf" srcId="{78AF2FAD-1AC9-4E81-A341-02789698D273}" destId="{832D82E4-11D7-46AF-A319-8CECC071D1D0}" srcOrd="3" destOrd="0" presId="urn:microsoft.com/office/officeart/2018/2/layout/IconVerticalSolidList"/>
    <dgm:cxn modelId="{08BB0D38-3EEC-4F62-8F4F-524C3E562031}" type="presParOf" srcId="{78AF2FAD-1AC9-4E81-A341-02789698D273}" destId="{250D77AA-1FA6-47CD-94BB-F9E66D737700}" srcOrd="4" destOrd="0" presId="urn:microsoft.com/office/officeart/2018/2/layout/IconVerticalSolidList"/>
    <dgm:cxn modelId="{64AB0DAF-1311-44C1-A855-4DB17FE6E66F}" type="presParOf" srcId="{250D77AA-1FA6-47CD-94BB-F9E66D737700}" destId="{DBE150AD-BC75-4B85-AF97-852ACA8E049F}" srcOrd="0" destOrd="0" presId="urn:microsoft.com/office/officeart/2018/2/layout/IconVerticalSolidList"/>
    <dgm:cxn modelId="{430ACFFF-C7C4-48DD-8CED-FFF03F231173}" type="presParOf" srcId="{250D77AA-1FA6-47CD-94BB-F9E66D737700}" destId="{2BFBBF4A-0D31-42E7-AF0A-7D4CDB5B8398}" srcOrd="1" destOrd="0" presId="urn:microsoft.com/office/officeart/2018/2/layout/IconVerticalSolidList"/>
    <dgm:cxn modelId="{0543F4AA-6CB7-4212-9BB4-7EEFF10EB720}" type="presParOf" srcId="{250D77AA-1FA6-47CD-94BB-F9E66D737700}" destId="{FEC97C37-27B2-4F7C-8E87-9A356A58616E}" srcOrd="2" destOrd="0" presId="urn:microsoft.com/office/officeart/2018/2/layout/IconVerticalSolidList"/>
    <dgm:cxn modelId="{14D1631C-EABB-4018-93DF-230291D0A432}" type="presParOf" srcId="{250D77AA-1FA6-47CD-94BB-F9E66D737700}" destId="{F90180F0-E649-4CBD-87C0-B9DAEB492CFB}" srcOrd="3" destOrd="0" presId="urn:microsoft.com/office/officeart/2018/2/layout/IconVerticalSolidList"/>
    <dgm:cxn modelId="{968DE200-57BE-4560-9E37-6745F303CA1D}" type="presParOf" srcId="{78AF2FAD-1AC9-4E81-A341-02789698D273}" destId="{AF45BB09-3B28-4FA1-8DFE-5041A1816B2B}" srcOrd="5" destOrd="0" presId="urn:microsoft.com/office/officeart/2018/2/layout/IconVerticalSolidList"/>
    <dgm:cxn modelId="{685F5DE7-C947-4720-B34A-258D1D210693}" type="presParOf" srcId="{78AF2FAD-1AC9-4E81-A341-02789698D273}" destId="{0EDE844D-BCC3-4F8A-BA10-71E8BDE12BE8}" srcOrd="6" destOrd="0" presId="urn:microsoft.com/office/officeart/2018/2/layout/IconVerticalSolidList"/>
    <dgm:cxn modelId="{16C019D0-55FE-484E-9500-1EFE850EBF89}" type="presParOf" srcId="{0EDE844D-BCC3-4F8A-BA10-71E8BDE12BE8}" destId="{88902036-AE7E-4A45-916E-40B2F8B0FE54}" srcOrd="0" destOrd="0" presId="urn:microsoft.com/office/officeart/2018/2/layout/IconVerticalSolidList"/>
    <dgm:cxn modelId="{66555961-608E-4CC4-93B1-4D04D41A7C25}" type="presParOf" srcId="{0EDE844D-BCC3-4F8A-BA10-71E8BDE12BE8}" destId="{19FED7B0-F4CC-427E-A431-C3FFF2D840CA}" srcOrd="1" destOrd="0" presId="urn:microsoft.com/office/officeart/2018/2/layout/IconVerticalSolidList"/>
    <dgm:cxn modelId="{AF4A7EEC-ACCD-4A45-AA8C-6D1BF0CF68B6}" type="presParOf" srcId="{0EDE844D-BCC3-4F8A-BA10-71E8BDE12BE8}" destId="{0B5B666E-50D0-4650-A71F-ED4E41EDA9C1}" srcOrd="2" destOrd="0" presId="urn:microsoft.com/office/officeart/2018/2/layout/IconVerticalSolidList"/>
    <dgm:cxn modelId="{82FF36D1-1C00-4678-BEEB-D055F75FF4B6}" type="presParOf" srcId="{0EDE844D-BCC3-4F8A-BA10-71E8BDE12BE8}" destId="{44B893AD-CD79-4B13-9710-C022D6F8EAC0}" srcOrd="3" destOrd="0" presId="urn:microsoft.com/office/officeart/2018/2/layout/IconVerticalSolidList"/>
    <dgm:cxn modelId="{E8DB797E-BD82-4C98-B4EA-C0E654B9A06D}" type="presParOf" srcId="{78AF2FAD-1AC9-4E81-A341-02789698D273}" destId="{C4E7799C-AFEA-4BCA-92F3-A2A3186524B2}" srcOrd="7" destOrd="0" presId="urn:microsoft.com/office/officeart/2018/2/layout/IconVerticalSolidList"/>
    <dgm:cxn modelId="{732F3777-3758-4C4E-8A13-F4A9AD443456}" type="presParOf" srcId="{78AF2FAD-1AC9-4E81-A341-02789698D273}" destId="{49D3FD48-0154-49FC-B8DC-23908C23B4D0}" srcOrd="8" destOrd="0" presId="urn:microsoft.com/office/officeart/2018/2/layout/IconVerticalSolidList"/>
    <dgm:cxn modelId="{D71650D9-91D4-425A-9809-F6478C3E844E}" type="presParOf" srcId="{49D3FD48-0154-49FC-B8DC-23908C23B4D0}" destId="{3DA8AB09-5A3F-4045-8DFF-38A5E24D4543}" srcOrd="0" destOrd="0" presId="urn:microsoft.com/office/officeart/2018/2/layout/IconVerticalSolidList"/>
    <dgm:cxn modelId="{57937CAF-480A-4634-8B53-DE595128DBC4}" type="presParOf" srcId="{49D3FD48-0154-49FC-B8DC-23908C23B4D0}" destId="{CB53DD8A-7A7B-4470-B629-24382B0A3E93}" srcOrd="1" destOrd="0" presId="urn:microsoft.com/office/officeart/2018/2/layout/IconVerticalSolidList"/>
    <dgm:cxn modelId="{ED36FFE5-EA50-4632-BD54-924889A3AE57}" type="presParOf" srcId="{49D3FD48-0154-49FC-B8DC-23908C23B4D0}" destId="{EA34EE47-0E3F-4E96-97CC-3F7B13295586}" srcOrd="2" destOrd="0" presId="urn:microsoft.com/office/officeart/2018/2/layout/IconVerticalSolidList"/>
    <dgm:cxn modelId="{488399EA-820D-494B-BF6F-1AD12A1D492D}" type="presParOf" srcId="{49D3FD48-0154-49FC-B8DC-23908C23B4D0}" destId="{5C3E9511-ABCD-45B1-86F4-AE34A2D0777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5840EA0-27B8-4D02-AAE8-BDE169A56F2A}"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CCF3E638-6806-4155-9723-DD2A4A3D44F4}">
      <dgm:prSet custT="1"/>
      <dgm:spPr/>
      <dgm:t>
        <a:bodyPr/>
        <a:lstStyle/>
        <a:p>
          <a:pPr>
            <a:lnSpc>
              <a:spcPct val="100000"/>
            </a:lnSpc>
          </a:pPr>
          <a:r>
            <a:rPr lang="en-GB" sz="2000" dirty="0"/>
            <a:t>To note the allocations of the Dedicated Schools Grant as detailed in the report</a:t>
          </a:r>
        </a:p>
        <a:p>
          <a:pPr>
            <a:lnSpc>
              <a:spcPct val="100000"/>
            </a:lnSpc>
          </a:pPr>
          <a:r>
            <a:rPr lang="en-GB" sz="2000" dirty="0"/>
            <a:t>To note the top slice from school’s block £1.394m</a:t>
          </a:r>
          <a:endParaRPr lang="en-US" sz="2000" dirty="0"/>
        </a:p>
      </dgm:t>
    </dgm:pt>
    <dgm:pt modelId="{D9395634-3FE7-4139-9D10-DA51682B3011}" type="parTrans" cxnId="{260FDFF2-9BD0-496E-BBAE-67A9CA3DA5C1}">
      <dgm:prSet/>
      <dgm:spPr/>
      <dgm:t>
        <a:bodyPr/>
        <a:lstStyle/>
        <a:p>
          <a:endParaRPr lang="en-US"/>
        </a:p>
      </dgm:t>
    </dgm:pt>
    <dgm:pt modelId="{65E31CE3-C925-4A0F-B064-5AD9D7CCF36F}" type="sibTrans" cxnId="{260FDFF2-9BD0-496E-BBAE-67A9CA3DA5C1}">
      <dgm:prSet/>
      <dgm:spPr/>
      <dgm:t>
        <a:bodyPr/>
        <a:lstStyle/>
        <a:p>
          <a:endParaRPr lang="en-US"/>
        </a:p>
      </dgm:t>
    </dgm:pt>
    <dgm:pt modelId="{6FA3642D-10DF-4DF7-9B21-49C2660D5BA2}">
      <dgm:prSet custT="1"/>
      <dgm:spPr/>
      <dgm:t>
        <a:bodyPr/>
        <a:lstStyle/>
        <a:p>
          <a:pPr>
            <a:lnSpc>
              <a:spcPct val="100000"/>
            </a:lnSpc>
          </a:pPr>
          <a:r>
            <a:rPr lang="en-GB" sz="2000"/>
            <a:t>To support recommendations for funding formula on school’s block</a:t>
          </a:r>
        </a:p>
        <a:p>
          <a:pPr>
            <a:lnSpc>
              <a:spcPct val="100000"/>
            </a:lnSpc>
          </a:pPr>
          <a:r>
            <a:rPr lang="en-GB" sz="2000"/>
            <a:t>To support recommendations for the Early Years funding rates to providers</a:t>
          </a:r>
          <a:endParaRPr lang="en-US" sz="2000" dirty="0"/>
        </a:p>
      </dgm:t>
    </dgm:pt>
    <dgm:pt modelId="{0ED7DC7F-19ED-4BC7-8A7B-4A388E36196B}" type="parTrans" cxnId="{C2C957FE-9541-41CF-921F-A42FFB6D367F}">
      <dgm:prSet/>
      <dgm:spPr/>
      <dgm:t>
        <a:bodyPr/>
        <a:lstStyle/>
        <a:p>
          <a:endParaRPr lang="en-US"/>
        </a:p>
      </dgm:t>
    </dgm:pt>
    <dgm:pt modelId="{462C85D0-22EC-4CA7-ABE9-F5B27546097D}" type="sibTrans" cxnId="{C2C957FE-9541-41CF-921F-A42FFB6D367F}">
      <dgm:prSet/>
      <dgm:spPr/>
      <dgm:t>
        <a:bodyPr/>
        <a:lstStyle/>
        <a:p>
          <a:endParaRPr lang="en-US"/>
        </a:p>
      </dgm:t>
    </dgm:pt>
    <dgm:pt modelId="{FABF9A2C-27FE-4970-B392-2C2AA337A25C}">
      <dgm:prSet/>
      <dgm:spPr/>
      <dgm:t>
        <a:bodyPr/>
        <a:lstStyle/>
        <a:p>
          <a:pPr>
            <a:lnSpc>
              <a:spcPct val="100000"/>
            </a:lnSpc>
          </a:pPr>
          <a:r>
            <a:rPr lang="en-GB" dirty="0"/>
            <a:t>To support the value of the Growth Fund</a:t>
          </a:r>
        </a:p>
        <a:p>
          <a:pPr>
            <a:lnSpc>
              <a:spcPct val="100000"/>
            </a:lnSpc>
          </a:pPr>
          <a:r>
            <a:rPr lang="en-GB" dirty="0"/>
            <a:t>To note the 2026/27 HNB deficit of a£9.966m giving a cumulative deficit across all blocks at the end of 2026/27 of £33.956m.</a:t>
          </a:r>
          <a:endParaRPr lang="en-US" dirty="0"/>
        </a:p>
      </dgm:t>
    </dgm:pt>
    <dgm:pt modelId="{405010D7-E2D0-4137-8B65-6F08149DBBF0}" type="parTrans" cxnId="{FAC6A228-CFF6-4180-A653-D514D692FFEE}">
      <dgm:prSet/>
      <dgm:spPr/>
      <dgm:t>
        <a:bodyPr/>
        <a:lstStyle/>
        <a:p>
          <a:endParaRPr lang="en-GB"/>
        </a:p>
      </dgm:t>
    </dgm:pt>
    <dgm:pt modelId="{ECA60722-6D4A-4C4C-9C48-D627339B7B28}" type="sibTrans" cxnId="{FAC6A228-CFF6-4180-A653-D514D692FFEE}">
      <dgm:prSet/>
      <dgm:spPr/>
      <dgm:t>
        <a:bodyPr/>
        <a:lstStyle/>
        <a:p>
          <a:endParaRPr lang="en-GB"/>
        </a:p>
      </dgm:t>
    </dgm:pt>
    <dgm:pt modelId="{7E48B274-0D59-4534-B368-7DB6861CEB28}" type="pres">
      <dgm:prSet presAssocID="{25840EA0-27B8-4D02-AAE8-BDE169A56F2A}" presName="root" presStyleCnt="0">
        <dgm:presLayoutVars>
          <dgm:dir/>
          <dgm:resizeHandles val="exact"/>
        </dgm:presLayoutVars>
      </dgm:prSet>
      <dgm:spPr/>
    </dgm:pt>
    <dgm:pt modelId="{FBD8D623-91A0-4DAC-8D4A-B5F62585B53B}" type="pres">
      <dgm:prSet presAssocID="{CCF3E638-6806-4155-9723-DD2A4A3D44F4}" presName="compNode" presStyleCnt="0"/>
      <dgm:spPr/>
    </dgm:pt>
    <dgm:pt modelId="{FDD75C11-E6DE-44B8-A639-6C589DA9F622}" type="pres">
      <dgm:prSet presAssocID="{CCF3E638-6806-4155-9723-DD2A4A3D44F4}" presName="bgRect" presStyleLbl="bgShp" presStyleIdx="0" presStyleCnt="3"/>
      <dgm:spPr/>
    </dgm:pt>
    <dgm:pt modelId="{5B51034E-54C7-4119-BD02-BC4910A49877}" type="pres">
      <dgm:prSet presAssocID="{CCF3E638-6806-4155-9723-DD2A4A3D44F4}"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choolhouse"/>
        </a:ext>
      </dgm:extLst>
    </dgm:pt>
    <dgm:pt modelId="{1A2D383B-E1AE-4769-9384-17AE96100B9E}" type="pres">
      <dgm:prSet presAssocID="{CCF3E638-6806-4155-9723-DD2A4A3D44F4}" presName="spaceRect" presStyleCnt="0"/>
      <dgm:spPr/>
    </dgm:pt>
    <dgm:pt modelId="{4C67452E-62B9-4900-8101-F91B5F68D3FF}" type="pres">
      <dgm:prSet presAssocID="{CCF3E638-6806-4155-9723-DD2A4A3D44F4}" presName="parTx" presStyleLbl="revTx" presStyleIdx="0" presStyleCnt="3">
        <dgm:presLayoutVars>
          <dgm:chMax val="0"/>
          <dgm:chPref val="0"/>
        </dgm:presLayoutVars>
      </dgm:prSet>
      <dgm:spPr/>
    </dgm:pt>
    <dgm:pt modelId="{C88AADF0-7270-4C27-9D73-750C37CC641B}" type="pres">
      <dgm:prSet presAssocID="{65E31CE3-C925-4A0F-B064-5AD9D7CCF36F}" presName="sibTrans" presStyleCnt="0"/>
      <dgm:spPr/>
    </dgm:pt>
    <dgm:pt modelId="{B2D30AEE-0ADB-4A8E-8F52-DB602B32563D}" type="pres">
      <dgm:prSet presAssocID="{6FA3642D-10DF-4DF7-9B21-49C2660D5BA2}" presName="compNode" presStyleCnt="0"/>
      <dgm:spPr/>
    </dgm:pt>
    <dgm:pt modelId="{4AA514C0-FA20-4B11-877F-4836C2CE0E08}" type="pres">
      <dgm:prSet presAssocID="{6FA3642D-10DF-4DF7-9B21-49C2660D5BA2}" presName="bgRect" presStyleLbl="bgShp" presStyleIdx="1" presStyleCnt="3"/>
      <dgm:spPr/>
    </dgm:pt>
    <dgm:pt modelId="{5D4641A5-63C6-4404-85E0-68CC2352D471}" type="pres">
      <dgm:prSet presAssocID="{6FA3642D-10DF-4DF7-9B21-49C2660D5BA2}"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lassroom"/>
        </a:ext>
      </dgm:extLst>
    </dgm:pt>
    <dgm:pt modelId="{17E2F65C-B89D-49AB-A1D9-A827049443A0}" type="pres">
      <dgm:prSet presAssocID="{6FA3642D-10DF-4DF7-9B21-49C2660D5BA2}" presName="spaceRect" presStyleCnt="0"/>
      <dgm:spPr/>
    </dgm:pt>
    <dgm:pt modelId="{EBB51226-A179-453C-AC43-572C78B03C0D}" type="pres">
      <dgm:prSet presAssocID="{6FA3642D-10DF-4DF7-9B21-49C2660D5BA2}" presName="parTx" presStyleLbl="revTx" presStyleIdx="1" presStyleCnt="3">
        <dgm:presLayoutVars>
          <dgm:chMax val="0"/>
          <dgm:chPref val="0"/>
        </dgm:presLayoutVars>
      </dgm:prSet>
      <dgm:spPr/>
    </dgm:pt>
    <dgm:pt modelId="{0902DAE9-04A4-485C-92A9-C56A7A119BB9}" type="pres">
      <dgm:prSet presAssocID="{462C85D0-22EC-4CA7-ABE9-F5B27546097D}" presName="sibTrans" presStyleCnt="0"/>
      <dgm:spPr/>
    </dgm:pt>
    <dgm:pt modelId="{A6C935A9-84BE-4A51-9AC3-1CB3F9F9E9C1}" type="pres">
      <dgm:prSet presAssocID="{FABF9A2C-27FE-4970-B392-2C2AA337A25C}" presName="compNode" presStyleCnt="0"/>
      <dgm:spPr/>
    </dgm:pt>
    <dgm:pt modelId="{85DBD03D-F74F-4E66-9EF7-AEAEC1BF60D3}" type="pres">
      <dgm:prSet presAssocID="{FABF9A2C-27FE-4970-B392-2C2AA337A25C}" presName="bgRect" presStyleLbl="bgShp" presStyleIdx="2" presStyleCnt="3"/>
      <dgm:spPr/>
    </dgm:pt>
    <dgm:pt modelId="{29BB5C4B-08D4-4FEF-86E0-F4F033811FE2}" type="pres">
      <dgm:prSet presAssocID="{FABF9A2C-27FE-4970-B392-2C2AA337A25C}" presName="iconRect" presStyleLbl="node1" presStyleIdx="2" presStyleCnt="3"/>
      <dgm:spPr/>
    </dgm:pt>
    <dgm:pt modelId="{B4D13B27-243B-4940-B593-6582910F35AA}" type="pres">
      <dgm:prSet presAssocID="{FABF9A2C-27FE-4970-B392-2C2AA337A25C}" presName="spaceRect" presStyleCnt="0"/>
      <dgm:spPr/>
    </dgm:pt>
    <dgm:pt modelId="{32133D6D-BD29-4AC6-8DF4-37C71610493A}" type="pres">
      <dgm:prSet presAssocID="{FABF9A2C-27FE-4970-B392-2C2AA337A25C}" presName="parTx" presStyleLbl="revTx" presStyleIdx="2" presStyleCnt="3">
        <dgm:presLayoutVars>
          <dgm:chMax val="0"/>
          <dgm:chPref val="0"/>
        </dgm:presLayoutVars>
      </dgm:prSet>
      <dgm:spPr/>
    </dgm:pt>
  </dgm:ptLst>
  <dgm:cxnLst>
    <dgm:cxn modelId="{D796820A-17F4-4BAB-B54D-EF5FD011FEAE}" type="presOf" srcId="{25840EA0-27B8-4D02-AAE8-BDE169A56F2A}" destId="{7E48B274-0D59-4534-B368-7DB6861CEB28}" srcOrd="0" destOrd="0" presId="urn:microsoft.com/office/officeart/2018/2/layout/IconVerticalSolidList"/>
    <dgm:cxn modelId="{FAC6A228-CFF6-4180-A653-D514D692FFEE}" srcId="{25840EA0-27B8-4D02-AAE8-BDE169A56F2A}" destId="{FABF9A2C-27FE-4970-B392-2C2AA337A25C}" srcOrd="2" destOrd="0" parTransId="{405010D7-E2D0-4137-8B65-6F08149DBBF0}" sibTransId="{ECA60722-6D4A-4C4C-9C48-D627339B7B28}"/>
    <dgm:cxn modelId="{EF1C85A0-C8A3-473D-B867-20595E7CB188}" type="presOf" srcId="{CCF3E638-6806-4155-9723-DD2A4A3D44F4}" destId="{4C67452E-62B9-4900-8101-F91B5F68D3FF}" srcOrd="0" destOrd="0" presId="urn:microsoft.com/office/officeart/2018/2/layout/IconVerticalSolidList"/>
    <dgm:cxn modelId="{4A721BAB-7452-4540-A3DB-23B94C837C25}" type="presOf" srcId="{FABF9A2C-27FE-4970-B392-2C2AA337A25C}" destId="{32133D6D-BD29-4AC6-8DF4-37C71610493A}" srcOrd="0" destOrd="0" presId="urn:microsoft.com/office/officeart/2018/2/layout/IconVerticalSolidList"/>
    <dgm:cxn modelId="{FEBF33E1-A795-4B73-BCE1-5241AB5E145E}" type="presOf" srcId="{6FA3642D-10DF-4DF7-9B21-49C2660D5BA2}" destId="{EBB51226-A179-453C-AC43-572C78B03C0D}" srcOrd="0" destOrd="0" presId="urn:microsoft.com/office/officeart/2018/2/layout/IconVerticalSolidList"/>
    <dgm:cxn modelId="{260FDFF2-9BD0-496E-BBAE-67A9CA3DA5C1}" srcId="{25840EA0-27B8-4D02-AAE8-BDE169A56F2A}" destId="{CCF3E638-6806-4155-9723-DD2A4A3D44F4}" srcOrd="0" destOrd="0" parTransId="{D9395634-3FE7-4139-9D10-DA51682B3011}" sibTransId="{65E31CE3-C925-4A0F-B064-5AD9D7CCF36F}"/>
    <dgm:cxn modelId="{C2C957FE-9541-41CF-921F-A42FFB6D367F}" srcId="{25840EA0-27B8-4D02-AAE8-BDE169A56F2A}" destId="{6FA3642D-10DF-4DF7-9B21-49C2660D5BA2}" srcOrd="1" destOrd="0" parTransId="{0ED7DC7F-19ED-4BC7-8A7B-4A388E36196B}" sibTransId="{462C85D0-22EC-4CA7-ABE9-F5B27546097D}"/>
    <dgm:cxn modelId="{8514BE77-ADCE-49BE-A5D9-ED0D03B44B6A}" type="presParOf" srcId="{7E48B274-0D59-4534-B368-7DB6861CEB28}" destId="{FBD8D623-91A0-4DAC-8D4A-B5F62585B53B}" srcOrd="0" destOrd="0" presId="urn:microsoft.com/office/officeart/2018/2/layout/IconVerticalSolidList"/>
    <dgm:cxn modelId="{0ADF931B-6F96-4B95-8816-78FE34FC88D5}" type="presParOf" srcId="{FBD8D623-91A0-4DAC-8D4A-B5F62585B53B}" destId="{FDD75C11-E6DE-44B8-A639-6C589DA9F622}" srcOrd="0" destOrd="0" presId="urn:microsoft.com/office/officeart/2018/2/layout/IconVerticalSolidList"/>
    <dgm:cxn modelId="{5F08833A-0570-4547-807D-C7CC8546B9D6}" type="presParOf" srcId="{FBD8D623-91A0-4DAC-8D4A-B5F62585B53B}" destId="{5B51034E-54C7-4119-BD02-BC4910A49877}" srcOrd="1" destOrd="0" presId="urn:microsoft.com/office/officeart/2018/2/layout/IconVerticalSolidList"/>
    <dgm:cxn modelId="{49EB5993-267D-4AF8-A690-7CA3967E64E6}" type="presParOf" srcId="{FBD8D623-91A0-4DAC-8D4A-B5F62585B53B}" destId="{1A2D383B-E1AE-4769-9384-17AE96100B9E}" srcOrd="2" destOrd="0" presId="urn:microsoft.com/office/officeart/2018/2/layout/IconVerticalSolidList"/>
    <dgm:cxn modelId="{E2AACFB3-9A31-46A6-9339-0888B7896908}" type="presParOf" srcId="{FBD8D623-91A0-4DAC-8D4A-B5F62585B53B}" destId="{4C67452E-62B9-4900-8101-F91B5F68D3FF}" srcOrd="3" destOrd="0" presId="urn:microsoft.com/office/officeart/2018/2/layout/IconVerticalSolidList"/>
    <dgm:cxn modelId="{4F01895E-4CBC-4C6E-A643-C6335BD43CC4}" type="presParOf" srcId="{7E48B274-0D59-4534-B368-7DB6861CEB28}" destId="{C88AADF0-7270-4C27-9D73-750C37CC641B}" srcOrd="1" destOrd="0" presId="urn:microsoft.com/office/officeart/2018/2/layout/IconVerticalSolidList"/>
    <dgm:cxn modelId="{CD4B625D-F284-4942-8E4A-656A603B8557}" type="presParOf" srcId="{7E48B274-0D59-4534-B368-7DB6861CEB28}" destId="{B2D30AEE-0ADB-4A8E-8F52-DB602B32563D}" srcOrd="2" destOrd="0" presId="urn:microsoft.com/office/officeart/2018/2/layout/IconVerticalSolidList"/>
    <dgm:cxn modelId="{57D0F7C2-59D9-4874-99C9-A7445C57AD06}" type="presParOf" srcId="{B2D30AEE-0ADB-4A8E-8F52-DB602B32563D}" destId="{4AA514C0-FA20-4B11-877F-4836C2CE0E08}" srcOrd="0" destOrd="0" presId="urn:microsoft.com/office/officeart/2018/2/layout/IconVerticalSolidList"/>
    <dgm:cxn modelId="{1696B9CA-5537-4D34-943D-6F1B25D3F411}" type="presParOf" srcId="{B2D30AEE-0ADB-4A8E-8F52-DB602B32563D}" destId="{5D4641A5-63C6-4404-85E0-68CC2352D471}" srcOrd="1" destOrd="0" presId="urn:microsoft.com/office/officeart/2018/2/layout/IconVerticalSolidList"/>
    <dgm:cxn modelId="{27897223-0368-4B1A-8C5F-98010D12D031}" type="presParOf" srcId="{B2D30AEE-0ADB-4A8E-8F52-DB602B32563D}" destId="{17E2F65C-B89D-49AB-A1D9-A827049443A0}" srcOrd="2" destOrd="0" presId="urn:microsoft.com/office/officeart/2018/2/layout/IconVerticalSolidList"/>
    <dgm:cxn modelId="{D9664D50-FDE4-4D13-99AE-9A04A01CD3BB}" type="presParOf" srcId="{B2D30AEE-0ADB-4A8E-8F52-DB602B32563D}" destId="{EBB51226-A179-453C-AC43-572C78B03C0D}" srcOrd="3" destOrd="0" presId="urn:microsoft.com/office/officeart/2018/2/layout/IconVerticalSolidList"/>
    <dgm:cxn modelId="{54C7BA32-72FB-42FA-8956-5965956F0870}" type="presParOf" srcId="{7E48B274-0D59-4534-B368-7DB6861CEB28}" destId="{0902DAE9-04A4-485C-92A9-C56A7A119BB9}" srcOrd="3" destOrd="0" presId="urn:microsoft.com/office/officeart/2018/2/layout/IconVerticalSolidList"/>
    <dgm:cxn modelId="{DF50F93A-EA0E-436B-9F9E-DC73D8D3ACA2}" type="presParOf" srcId="{7E48B274-0D59-4534-B368-7DB6861CEB28}" destId="{A6C935A9-84BE-4A51-9AC3-1CB3F9F9E9C1}" srcOrd="4" destOrd="0" presId="urn:microsoft.com/office/officeart/2018/2/layout/IconVerticalSolidList"/>
    <dgm:cxn modelId="{DC1D37A0-76D7-49F6-B78A-275081CE93CC}" type="presParOf" srcId="{A6C935A9-84BE-4A51-9AC3-1CB3F9F9E9C1}" destId="{85DBD03D-F74F-4E66-9EF7-AEAEC1BF60D3}" srcOrd="0" destOrd="0" presId="urn:microsoft.com/office/officeart/2018/2/layout/IconVerticalSolidList"/>
    <dgm:cxn modelId="{847F533E-6845-47D3-9DC9-1CEE098A6D8E}" type="presParOf" srcId="{A6C935A9-84BE-4A51-9AC3-1CB3F9F9E9C1}" destId="{29BB5C4B-08D4-4FEF-86E0-F4F033811FE2}" srcOrd="1" destOrd="0" presId="urn:microsoft.com/office/officeart/2018/2/layout/IconVerticalSolidList"/>
    <dgm:cxn modelId="{27E1AE13-9F8C-461F-8C77-470AF28561E4}" type="presParOf" srcId="{A6C935A9-84BE-4A51-9AC3-1CB3F9F9E9C1}" destId="{B4D13B27-243B-4940-B593-6582910F35AA}" srcOrd="2" destOrd="0" presId="urn:microsoft.com/office/officeart/2018/2/layout/IconVerticalSolidList"/>
    <dgm:cxn modelId="{EB082E5F-E026-44B3-9E0C-7E72029F6634}" type="presParOf" srcId="{A6C935A9-84BE-4A51-9AC3-1CB3F9F9E9C1}" destId="{32133D6D-BD29-4AC6-8DF4-37C71610493A}"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799BEB-ACA6-4817-B0CC-2777E58B91DE}">
      <dsp:nvSpPr>
        <dsp:cNvPr id="0" name=""/>
        <dsp:cNvSpPr/>
      </dsp:nvSpPr>
      <dsp:spPr>
        <a:xfrm>
          <a:off x="2845349" y="378761"/>
          <a:ext cx="2196000" cy="2196000"/>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83FD6D5-9962-4758-AFE9-E7EF43D55410}">
      <dsp:nvSpPr>
        <dsp:cNvPr id="0" name=""/>
        <dsp:cNvSpPr/>
      </dsp:nvSpPr>
      <dsp:spPr>
        <a:xfrm>
          <a:off x="3313349" y="846761"/>
          <a:ext cx="1260000" cy="126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210047A-BE62-43C4-9C34-9F6B774882EF}">
      <dsp:nvSpPr>
        <dsp:cNvPr id="0" name=""/>
        <dsp:cNvSpPr/>
      </dsp:nvSpPr>
      <dsp:spPr>
        <a:xfrm>
          <a:off x="2143349" y="3258762"/>
          <a:ext cx="36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377950">
            <a:lnSpc>
              <a:spcPct val="100000"/>
            </a:lnSpc>
            <a:spcBef>
              <a:spcPct val="0"/>
            </a:spcBef>
            <a:spcAft>
              <a:spcPct val="35000"/>
            </a:spcAft>
            <a:buNone/>
            <a:defRPr cap="all"/>
          </a:pPr>
          <a:r>
            <a:rPr lang="en-GB" sz="3100" b="1" kern="1200"/>
            <a:t>DSG Budget 2026/27</a:t>
          </a:r>
          <a:endParaRPr lang="en-US" sz="3100" kern="1200"/>
        </a:p>
      </dsp:txBody>
      <dsp:txXfrm>
        <a:off x="2143349" y="3258762"/>
        <a:ext cx="360000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24785D-28A4-499D-B914-E0E2C49BA6EB}">
      <dsp:nvSpPr>
        <dsp:cNvPr id="0" name=""/>
        <dsp:cNvSpPr/>
      </dsp:nvSpPr>
      <dsp:spPr>
        <a:xfrm>
          <a:off x="0" y="661"/>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9337AD-DCA9-4C48-A3F1-E5DF2B407D86}">
      <dsp:nvSpPr>
        <dsp:cNvPr id="0" name=""/>
        <dsp:cNvSpPr/>
      </dsp:nvSpPr>
      <dsp:spPr>
        <a:xfrm>
          <a:off x="0" y="661"/>
          <a:ext cx="8229600" cy="7737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a:t>To note the allocations of the Dedicated Schools Grant as detailed in the report</a:t>
          </a:r>
          <a:endParaRPr lang="en-US" sz="2100" kern="1200"/>
        </a:p>
      </dsp:txBody>
      <dsp:txXfrm>
        <a:off x="0" y="661"/>
        <a:ext cx="8229600" cy="773717"/>
      </dsp:txXfrm>
    </dsp:sp>
    <dsp:sp modelId="{944D1A91-2BD9-42EA-8420-7744F0798566}">
      <dsp:nvSpPr>
        <dsp:cNvPr id="0" name=""/>
        <dsp:cNvSpPr/>
      </dsp:nvSpPr>
      <dsp:spPr>
        <a:xfrm>
          <a:off x="0" y="774378"/>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9CED04-4010-4200-9FEE-2E7AB89B1648}">
      <dsp:nvSpPr>
        <dsp:cNvPr id="0" name=""/>
        <dsp:cNvSpPr/>
      </dsp:nvSpPr>
      <dsp:spPr>
        <a:xfrm>
          <a:off x="0" y="774378"/>
          <a:ext cx="8229600" cy="7737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dirty="0"/>
            <a:t>To note the top slice from school’s block £1.394m</a:t>
          </a:r>
          <a:endParaRPr lang="en-US" sz="2100" kern="1200" dirty="0"/>
        </a:p>
      </dsp:txBody>
      <dsp:txXfrm>
        <a:off x="0" y="774378"/>
        <a:ext cx="8229600" cy="773717"/>
      </dsp:txXfrm>
    </dsp:sp>
    <dsp:sp modelId="{0DC10E65-AEC6-4C40-8B0E-F16CD08A49DA}">
      <dsp:nvSpPr>
        <dsp:cNvPr id="0" name=""/>
        <dsp:cNvSpPr/>
      </dsp:nvSpPr>
      <dsp:spPr>
        <a:xfrm>
          <a:off x="0" y="1548095"/>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9C756CC-FF29-4FFA-BF28-DBA7C7A5AF9F}">
      <dsp:nvSpPr>
        <dsp:cNvPr id="0" name=""/>
        <dsp:cNvSpPr/>
      </dsp:nvSpPr>
      <dsp:spPr>
        <a:xfrm>
          <a:off x="0" y="1548095"/>
          <a:ext cx="8229600" cy="7737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a:t>To support recommendations for funding formula on school’s block</a:t>
          </a:r>
          <a:endParaRPr lang="en-US" sz="2100" kern="1200"/>
        </a:p>
      </dsp:txBody>
      <dsp:txXfrm>
        <a:off x="0" y="1548095"/>
        <a:ext cx="8229600" cy="773717"/>
      </dsp:txXfrm>
    </dsp:sp>
    <dsp:sp modelId="{1F537E48-61FE-4A46-A152-44360522B13C}">
      <dsp:nvSpPr>
        <dsp:cNvPr id="0" name=""/>
        <dsp:cNvSpPr/>
      </dsp:nvSpPr>
      <dsp:spPr>
        <a:xfrm>
          <a:off x="0" y="2321813"/>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B6EACB0-120B-4274-9F1B-55E802F8AE46}">
      <dsp:nvSpPr>
        <dsp:cNvPr id="0" name=""/>
        <dsp:cNvSpPr/>
      </dsp:nvSpPr>
      <dsp:spPr>
        <a:xfrm>
          <a:off x="0" y="2321813"/>
          <a:ext cx="8229600" cy="7737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a:t>To support recommendations for the Early Years funding rates to providers</a:t>
          </a:r>
          <a:endParaRPr lang="en-US" sz="2100" kern="1200" dirty="0"/>
        </a:p>
      </dsp:txBody>
      <dsp:txXfrm>
        <a:off x="0" y="2321813"/>
        <a:ext cx="8229600" cy="773717"/>
      </dsp:txXfrm>
    </dsp:sp>
    <dsp:sp modelId="{81AEB877-A401-4C95-A4F2-6E8EED400F2B}">
      <dsp:nvSpPr>
        <dsp:cNvPr id="0" name=""/>
        <dsp:cNvSpPr/>
      </dsp:nvSpPr>
      <dsp:spPr>
        <a:xfrm>
          <a:off x="0" y="3095530"/>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CABEDB5-9993-4CC5-8216-3FB1654C3BB0}">
      <dsp:nvSpPr>
        <dsp:cNvPr id="0" name=""/>
        <dsp:cNvSpPr/>
      </dsp:nvSpPr>
      <dsp:spPr>
        <a:xfrm>
          <a:off x="0" y="3095530"/>
          <a:ext cx="8229600" cy="7737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a:t>To support the value of the Growth Fund</a:t>
          </a:r>
          <a:endParaRPr lang="en-US" sz="2100" kern="1200"/>
        </a:p>
      </dsp:txBody>
      <dsp:txXfrm>
        <a:off x="0" y="3095530"/>
        <a:ext cx="8229600" cy="773717"/>
      </dsp:txXfrm>
    </dsp:sp>
    <dsp:sp modelId="{13035C40-830D-42F1-BC15-310CB4BB5CAD}">
      <dsp:nvSpPr>
        <dsp:cNvPr id="0" name=""/>
        <dsp:cNvSpPr/>
      </dsp:nvSpPr>
      <dsp:spPr>
        <a:xfrm>
          <a:off x="0" y="3869248"/>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22245D-0C34-441B-A916-11A0214F321F}">
      <dsp:nvSpPr>
        <dsp:cNvPr id="0" name=""/>
        <dsp:cNvSpPr/>
      </dsp:nvSpPr>
      <dsp:spPr>
        <a:xfrm>
          <a:off x="0" y="3869248"/>
          <a:ext cx="8229600" cy="7737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dirty="0"/>
            <a:t>To note the 2026/27 HNB deficit of a£9.966m giving a cumulative deficit across all blocks at the end of 2026/27 of £33.956m.	</a:t>
          </a:r>
          <a:endParaRPr lang="en-US" sz="2100" kern="1200" dirty="0"/>
        </a:p>
      </dsp:txBody>
      <dsp:txXfrm>
        <a:off x="0" y="3869248"/>
        <a:ext cx="8229600" cy="773717"/>
      </dsp:txXfrm>
    </dsp:sp>
    <dsp:sp modelId="{8600FB75-302A-4835-9FA4-F54DC6D5780E}">
      <dsp:nvSpPr>
        <dsp:cNvPr id="0" name=""/>
        <dsp:cNvSpPr/>
      </dsp:nvSpPr>
      <dsp:spPr>
        <a:xfrm>
          <a:off x="0" y="4642965"/>
          <a:ext cx="82296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BB166EC-404B-4A40-BAB8-5F4E40461B86}">
      <dsp:nvSpPr>
        <dsp:cNvPr id="0" name=""/>
        <dsp:cNvSpPr/>
      </dsp:nvSpPr>
      <dsp:spPr>
        <a:xfrm>
          <a:off x="0" y="4642965"/>
          <a:ext cx="8229600" cy="7737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dirty="0"/>
            <a:t>To note the 3 appendices with school level detail – currently confidential papers</a:t>
          </a:r>
        </a:p>
      </dsp:txBody>
      <dsp:txXfrm>
        <a:off x="0" y="4642965"/>
        <a:ext cx="8229600" cy="77371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CCDD0B-953E-49E0-945F-C3AFC2FAFB30}">
      <dsp:nvSpPr>
        <dsp:cNvPr id="0" name=""/>
        <dsp:cNvSpPr/>
      </dsp:nvSpPr>
      <dsp:spPr>
        <a:xfrm>
          <a:off x="0" y="5742"/>
          <a:ext cx="8229600" cy="70815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0D6F80A-6C3B-4D79-AD49-0183351C8AF3}">
      <dsp:nvSpPr>
        <dsp:cNvPr id="0" name=""/>
        <dsp:cNvSpPr/>
      </dsp:nvSpPr>
      <dsp:spPr>
        <a:xfrm>
          <a:off x="214216" y="165076"/>
          <a:ext cx="389865" cy="38948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5C5423C-7216-445F-90A2-0FA0FFAA79E5}">
      <dsp:nvSpPr>
        <dsp:cNvPr id="0" name=""/>
        <dsp:cNvSpPr/>
      </dsp:nvSpPr>
      <dsp:spPr>
        <a:xfrm>
          <a:off x="818297" y="5742"/>
          <a:ext cx="7386516" cy="7524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630" tIns="79630" rIns="79630" bIns="79630" numCol="1" spcCol="1270" anchor="ctr" anchorCtr="0">
          <a:noAutofit/>
        </a:bodyPr>
        <a:lstStyle/>
        <a:p>
          <a:pPr marL="0" lvl="0" indent="0" algn="l" defTabSz="889000">
            <a:lnSpc>
              <a:spcPct val="100000"/>
            </a:lnSpc>
            <a:spcBef>
              <a:spcPct val="0"/>
            </a:spcBef>
            <a:spcAft>
              <a:spcPct val="35000"/>
            </a:spcAft>
            <a:buNone/>
          </a:pPr>
          <a:r>
            <a:rPr lang="en-GB" sz="2000" kern="1200"/>
            <a:t>The 2026-27 allocation for the DSG is £396,232m and is made up of four blocks of funding:</a:t>
          </a:r>
          <a:endParaRPr lang="en-US" sz="2000" kern="1200"/>
        </a:p>
      </dsp:txBody>
      <dsp:txXfrm>
        <a:off x="818297" y="5742"/>
        <a:ext cx="7386516" cy="752413"/>
      </dsp:txXfrm>
    </dsp:sp>
    <dsp:sp modelId="{D4482EB3-8A37-4ED9-BA43-B7B1DC7ADD92}">
      <dsp:nvSpPr>
        <dsp:cNvPr id="0" name=""/>
        <dsp:cNvSpPr/>
      </dsp:nvSpPr>
      <dsp:spPr>
        <a:xfrm>
          <a:off x="0" y="946258"/>
          <a:ext cx="8229600" cy="70815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48F0F0D-1E48-4FF3-9005-E42AE09BDC10}">
      <dsp:nvSpPr>
        <dsp:cNvPr id="0" name=""/>
        <dsp:cNvSpPr/>
      </dsp:nvSpPr>
      <dsp:spPr>
        <a:xfrm>
          <a:off x="214216" y="1105593"/>
          <a:ext cx="389865" cy="38948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A105DE-A067-451E-B0CD-617EA79B1D66}">
      <dsp:nvSpPr>
        <dsp:cNvPr id="0" name=""/>
        <dsp:cNvSpPr/>
      </dsp:nvSpPr>
      <dsp:spPr>
        <a:xfrm>
          <a:off x="818297" y="946258"/>
          <a:ext cx="7386516" cy="7524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630" tIns="79630" rIns="79630" bIns="79630" numCol="1" spcCol="1270" anchor="ctr" anchorCtr="0">
          <a:noAutofit/>
        </a:bodyPr>
        <a:lstStyle/>
        <a:p>
          <a:pPr marL="0" lvl="0" indent="0" algn="l" defTabSz="889000">
            <a:lnSpc>
              <a:spcPct val="100000"/>
            </a:lnSpc>
            <a:spcBef>
              <a:spcPct val="0"/>
            </a:spcBef>
            <a:spcAft>
              <a:spcPct val="35000"/>
            </a:spcAft>
            <a:buNone/>
          </a:pPr>
          <a:r>
            <a:rPr lang="en-GB" sz="2000" kern="1200"/>
            <a:t>Schools Block £278,787m (included the Mainstream Schools Additional Grant and £1.721m NNDR)</a:t>
          </a:r>
          <a:endParaRPr lang="en-US" sz="2000" kern="1200"/>
        </a:p>
      </dsp:txBody>
      <dsp:txXfrm>
        <a:off x="818297" y="946258"/>
        <a:ext cx="7386516" cy="752413"/>
      </dsp:txXfrm>
    </dsp:sp>
    <dsp:sp modelId="{DBE150AD-BC75-4B85-AF97-852ACA8E049F}">
      <dsp:nvSpPr>
        <dsp:cNvPr id="0" name=""/>
        <dsp:cNvSpPr/>
      </dsp:nvSpPr>
      <dsp:spPr>
        <a:xfrm>
          <a:off x="0" y="1886774"/>
          <a:ext cx="8229600" cy="70815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BFBBF4A-0D31-42E7-AF0A-7D4CDB5B8398}">
      <dsp:nvSpPr>
        <dsp:cNvPr id="0" name=""/>
        <dsp:cNvSpPr/>
      </dsp:nvSpPr>
      <dsp:spPr>
        <a:xfrm>
          <a:off x="214216" y="2046109"/>
          <a:ext cx="389865" cy="38948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0180F0-E649-4CBD-87C0-B9DAEB492CFB}">
      <dsp:nvSpPr>
        <dsp:cNvPr id="0" name=""/>
        <dsp:cNvSpPr/>
      </dsp:nvSpPr>
      <dsp:spPr>
        <a:xfrm>
          <a:off x="818297" y="1886774"/>
          <a:ext cx="7386516" cy="7524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630" tIns="79630" rIns="79630" bIns="79630" numCol="1" spcCol="1270" anchor="ctr" anchorCtr="0">
          <a:noAutofit/>
        </a:bodyPr>
        <a:lstStyle/>
        <a:p>
          <a:pPr marL="0" lvl="0" indent="0" algn="l" defTabSz="889000">
            <a:lnSpc>
              <a:spcPct val="100000"/>
            </a:lnSpc>
            <a:spcBef>
              <a:spcPct val="0"/>
            </a:spcBef>
            <a:spcAft>
              <a:spcPct val="35000"/>
            </a:spcAft>
            <a:buNone/>
          </a:pPr>
          <a:r>
            <a:rPr lang="en-GB" sz="2000" kern="1200"/>
            <a:t>Central School Services Block £2.355m</a:t>
          </a:r>
          <a:endParaRPr lang="en-US" sz="2000" kern="1200"/>
        </a:p>
      </dsp:txBody>
      <dsp:txXfrm>
        <a:off x="818297" y="1886774"/>
        <a:ext cx="7386516" cy="752413"/>
      </dsp:txXfrm>
    </dsp:sp>
    <dsp:sp modelId="{88902036-AE7E-4A45-916E-40B2F8B0FE54}">
      <dsp:nvSpPr>
        <dsp:cNvPr id="0" name=""/>
        <dsp:cNvSpPr/>
      </dsp:nvSpPr>
      <dsp:spPr>
        <a:xfrm>
          <a:off x="0" y="2827291"/>
          <a:ext cx="8229600" cy="70815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9FED7B0-F4CC-427E-A431-C3FFF2D840CA}">
      <dsp:nvSpPr>
        <dsp:cNvPr id="0" name=""/>
        <dsp:cNvSpPr/>
      </dsp:nvSpPr>
      <dsp:spPr>
        <a:xfrm>
          <a:off x="214216" y="2986625"/>
          <a:ext cx="389865" cy="38948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B893AD-CD79-4B13-9710-C022D6F8EAC0}">
      <dsp:nvSpPr>
        <dsp:cNvPr id="0" name=""/>
        <dsp:cNvSpPr/>
      </dsp:nvSpPr>
      <dsp:spPr>
        <a:xfrm>
          <a:off x="818297" y="2827291"/>
          <a:ext cx="7386516" cy="7524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630" tIns="79630" rIns="79630" bIns="79630" numCol="1" spcCol="1270" anchor="ctr" anchorCtr="0">
          <a:noAutofit/>
        </a:bodyPr>
        <a:lstStyle/>
        <a:p>
          <a:pPr marL="0" lvl="0" indent="0" algn="l" defTabSz="711200">
            <a:lnSpc>
              <a:spcPct val="100000"/>
            </a:lnSpc>
            <a:spcBef>
              <a:spcPct val="0"/>
            </a:spcBef>
            <a:spcAft>
              <a:spcPct val="35000"/>
            </a:spcAft>
            <a:buNone/>
          </a:pPr>
          <a:r>
            <a:rPr lang="en-GB" sz="1600" kern="1200"/>
            <a:t>High Needs Block £67.5746m (included is the core school budget grant £3.59m and enhanced resource units Schools budget support grant and national insurance grant £0.094m)</a:t>
          </a:r>
          <a:endParaRPr lang="en-US" sz="1600" kern="1200"/>
        </a:p>
      </dsp:txBody>
      <dsp:txXfrm>
        <a:off x="818297" y="2827291"/>
        <a:ext cx="7386516" cy="752413"/>
      </dsp:txXfrm>
    </dsp:sp>
    <dsp:sp modelId="{3DA8AB09-5A3F-4045-8DFF-38A5E24D4543}">
      <dsp:nvSpPr>
        <dsp:cNvPr id="0" name=""/>
        <dsp:cNvSpPr/>
      </dsp:nvSpPr>
      <dsp:spPr>
        <a:xfrm>
          <a:off x="0" y="3767807"/>
          <a:ext cx="8229600" cy="70815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53DD8A-7A7B-4470-B629-24382B0A3E93}">
      <dsp:nvSpPr>
        <dsp:cNvPr id="0" name=""/>
        <dsp:cNvSpPr/>
      </dsp:nvSpPr>
      <dsp:spPr>
        <a:xfrm>
          <a:off x="214216" y="3927142"/>
          <a:ext cx="389865" cy="389484"/>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C3E9511-ABCD-45B1-86F4-AE34A2D07776}">
      <dsp:nvSpPr>
        <dsp:cNvPr id="0" name=""/>
        <dsp:cNvSpPr/>
      </dsp:nvSpPr>
      <dsp:spPr>
        <a:xfrm>
          <a:off x="818297" y="3767807"/>
          <a:ext cx="7386516" cy="7524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630" tIns="79630" rIns="79630" bIns="79630" numCol="1" spcCol="1270" anchor="ctr" anchorCtr="0">
          <a:noAutofit/>
        </a:bodyPr>
        <a:lstStyle/>
        <a:p>
          <a:pPr marL="0" lvl="0" indent="0" algn="l" defTabSz="844550">
            <a:lnSpc>
              <a:spcPct val="100000"/>
            </a:lnSpc>
            <a:spcBef>
              <a:spcPct val="0"/>
            </a:spcBef>
            <a:spcAft>
              <a:spcPct val="35000"/>
            </a:spcAft>
            <a:buNone/>
          </a:pPr>
          <a:r>
            <a:rPr lang="en-GB" sz="1900" kern="1200"/>
            <a:t>Early Years Block £47.917m </a:t>
          </a:r>
          <a:endParaRPr lang="en-US" sz="1900" kern="1200"/>
        </a:p>
      </dsp:txBody>
      <dsp:txXfrm>
        <a:off x="818297" y="3767807"/>
        <a:ext cx="7386516" cy="75241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D75C11-E6DE-44B8-A639-6C589DA9F622}">
      <dsp:nvSpPr>
        <dsp:cNvPr id="0" name=""/>
        <dsp:cNvSpPr/>
      </dsp:nvSpPr>
      <dsp:spPr>
        <a:xfrm>
          <a:off x="0" y="3954"/>
          <a:ext cx="7886700" cy="1246931"/>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B51034E-54C7-4119-BD02-BC4910A49877}">
      <dsp:nvSpPr>
        <dsp:cNvPr id="0" name=""/>
        <dsp:cNvSpPr/>
      </dsp:nvSpPr>
      <dsp:spPr>
        <a:xfrm>
          <a:off x="377196" y="284514"/>
          <a:ext cx="686482" cy="685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C67452E-62B9-4900-8101-F91B5F68D3FF}">
      <dsp:nvSpPr>
        <dsp:cNvPr id="0" name=""/>
        <dsp:cNvSpPr/>
      </dsp:nvSpPr>
      <dsp:spPr>
        <a:xfrm>
          <a:off x="1440876" y="3954"/>
          <a:ext cx="6389370" cy="1248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2096" tIns="132096" rIns="132096" bIns="132096" numCol="1" spcCol="1270" anchor="ctr" anchorCtr="0">
          <a:noAutofit/>
        </a:bodyPr>
        <a:lstStyle/>
        <a:p>
          <a:pPr marL="0" lvl="0" indent="0" algn="l" defTabSz="889000">
            <a:lnSpc>
              <a:spcPct val="100000"/>
            </a:lnSpc>
            <a:spcBef>
              <a:spcPct val="0"/>
            </a:spcBef>
            <a:spcAft>
              <a:spcPct val="35000"/>
            </a:spcAft>
            <a:buNone/>
          </a:pPr>
          <a:r>
            <a:rPr lang="en-GB" sz="2000" kern="1200" dirty="0"/>
            <a:t>To note the allocations of the Dedicated Schools Grant as detailed in the report</a:t>
          </a:r>
        </a:p>
        <a:p>
          <a:pPr marL="0" lvl="0" indent="0" algn="l" defTabSz="889000">
            <a:lnSpc>
              <a:spcPct val="100000"/>
            </a:lnSpc>
            <a:spcBef>
              <a:spcPct val="0"/>
            </a:spcBef>
            <a:spcAft>
              <a:spcPct val="35000"/>
            </a:spcAft>
            <a:buNone/>
          </a:pPr>
          <a:r>
            <a:rPr lang="en-GB" sz="2000" kern="1200" dirty="0"/>
            <a:t>To note the top slice from school’s block £1.394m</a:t>
          </a:r>
          <a:endParaRPr lang="en-US" sz="2000" kern="1200" dirty="0"/>
        </a:p>
      </dsp:txBody>
      <dsp:txXfrm>
        <a:off x="1440876" y="3954"/>
        <a:ext cx="6389370" cy="1248150"/>
      </dsp:txXfrm>
    </dsp:sp>
    <dsp:sp modelId="{4AA514C0-FA20-4B11-877F-4836C2CE0E08}">
      <dsp:nvSpPr>
        <dsp:cNvPr id="0" name=""/>
        <dsp:cNvSpPr/>
      </dsp:nvSpPr>
      <dsp:spPr>
        <a:xfrm>
          <a:off x="0" y="1554686"/>
          <a:ext cx="7886700" cy="1246931"/>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D4641A5-63C6-4404-85E0-68CC2352D471}">
      <dsp:nvSpPr>
        <dsp:cNvPr id="0" name=""/>
        <dsp:cNvSpPr/>
      </dsp:nvSpPr>
      <dsp:spPr>
        <a:xfrm>
          <a:off x="377196" y="1835246"/>
          <a:ext cx="686482" cy="685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BB51226-A179-453C-AC43-572C78B03C0D}">
      <dsp:nvSpPr>
        <dsp:cNvPr id="0" name=""/>
        <dsp:cNvSpPr/>
      </dsp:nvSpPr>
      <dsp:spPr>
        <a:xfrm>
          <a:off x="1440876" y="1554686"/>
          <a:ext cx="6389370" cy="1248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2096" tIns="132096" rIns="132096" bIns="132096" numCol="1" spcCol="1270" anchor="ctr" anchorCtr="0">
          <a:noAutofit/>
        </a:bodyPr>
        <a:lstStyle/>
        <a:p>
          <a:pPr marL="0" lvl="0" indent="0" algn="l" defTabSz="889000">
            <a:lnSpc>
              <a:spcPct val="100000"/>
            </a:lnSpc>
            <a:spcBef>
              <a:spcPct val="0"/>
            </a:spcBef>
            <a:spcAft>
              <a:spcPct val="35000"/>
            </a:spcAft>
            <a:buNone/>
          </a:pPr>
          <a:r>
            <a:rPr lang="en-GB" sz="2000" kern="1200"/>
            <a:t>To support recommendations for funding formula on school’s block</a:t>
          </a:r>
        </a:p>
        <a:p>
          <a:pPr marL="0" lvl="0" indent="0" algn="l" defTabSz="889000">
            <a:lnSpc>
              <a:spcPct val="100000"/>
            </a:lnSpc>
            <a:spcBef>
              <a:spcPct val="0"/>
            </a:spcBef>
            <a:spcAft>
              <a:spcPct val="35000"/>
            </a:spcAft>
            <a:buNone/>
          </a:pPr>
          <a:r>
            <a:rPr lang="en-GB" sz="2000" kern="1200"/>
            <a:t>To support recommendations for the Early Years funding rates to providers</a:t>
          </a:r>
          <a:endParaRPr lang="en-US" sz="2000" kern="1200" dirty="0"/>
        </a:p>
      </dsp:txBody>
      <dsp:txXfrm>
        <a:off x="1440876" y="1554686"/>
        <a:ext cx="6389370" cy="1248150"/>
      </dsp:txXfrm>
    </dsp:sp>
    <dsp:sp modelId="{85DBD03D-F74F-4E66-9EF7-AEAEC1BF60D3}">
      <dsp:nvSpPr>
        <dsp:cNvPr id="0" name=""/>
        <dsp:cNvSpPr/>
      </dsp:nvSpPr>
      <dsp:spPr>
        <a:xfrm>
          <a:off x="0" y="3105419"/>
          <a:ext cx="7886700" cy="1246931"/>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9BB5C4B-08D4-4FEF-86E0-F4F033811FE2}">
      <dsp:nvSpPr>
        <dsp:cNvPr id="0" name=""/>
        <dsp:cNvSpPr/>
      </dsp:nvSpPr>
      <dsp:spPr>
        <a:xfrm>
          <a:off x="377196" y="3385978"/>
          <a:ext cx="686482" cy="685812"/>
        </a:xfrm>
        <a:prstGeom prst="rect">
          <a:avLst/>
        </a:prstGeom>
        <a:solidFill>
          <a:schemeClr val="bg1">
            <a:hueOff val="0"/>
            <a:satOff val="0"/>
            <a:lumOff val="0"/>
            <a:alphaOff val="0"/>
          </a:schemeClr>
        </a:solidFill>
        <a:ln w="25400"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2133D6D-BD29-4AC6-8DF4-37C71610493A}">
      <dsp:nvSpPr>
        <dsp:cNvPr id="0" name=""/>
        <dsp:cNvSpPr/>
      </dsp:nvSpPr>
      <dsp:spPr>
        <a:xfrm>
          <a:off x="1440876" y="3105419"/>
          <a:ext cx="6389370" cy="12481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2096" tIns="132096" rIns="132096" bIns="132096" numCol="1" spcCol="1270" anchor="ctr" anchorCtr="0">
          <a:noAutofit/>
        </a:bodyPr>
        <a:lstStyle/>
        <a:p>
          <a:pPr marL="0" lvl="0" indent="0" algn="l" defTabSz="800100">
            <a:lnSpc>
              <a:spcPct val="100000"/>
            </a:lnSpc>
            <a:spcBef>
              <a:spcPct val="0"/>
            </a:spcBef>
            <a:spcAft>
              <a:spcPct val="35000"/>
            </a:spcAft>
            <a:buNone/>
          </a:pPr>
          <a:r>
            <a:rPr lang="en-GB" sz="1800" kern="1200" dirty="0"/>
            <a:t>To support the value of the Growth Fund</a:t>
          </a:r>
        </a:p>
        <a:p>
          <a:pPr marL="0" lvl="0" indent="0" algn="l" defTabSz="800100">
            <a:lnSpc>
              <a:spcPct val="100000"/>
            </a:lnSpc>
            <a:spcBef>
              <a:spcPct val="0"/>
            </a:spcBef>
            <a:spcAft>
              <a:spcPct val="35000"/>
            </a:spcAft>
            <a:buNone/>
          </a:pPr>
          <a:r>
            <a:rPr lang="en-GB" sz="1800" kern="1200" dirty="0"/>
            <a:t>To note the 2026/27 HNB deficit of a£9.966m giving a cumulative deficit across all blocks at the end of 2026/27 of £33.956m.</a:t>
          </a:r>
          <a:endParaRPr lang="en-US" sz="1800" kern="1200" dirty="0"/>
        </a:p>
      </dsp:txBody>
      <dsp:txXfrm>
        <a:off x="1440876" y="3105419"/>
        <a:ext cx="6389370" cy="1248150"/>
      </dsp:txXfrm>
    </dsp:sp>
  </dsp:spTree>
</dsp:drawing>
</file>

<file path=ppt/diagrams/layout1.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10A7A45-CBAE-4F85-A28D-1938739A8DD9}"/>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eaLnBrk="1" hangingPunct="1">
              <a:defRPr sz="1200"/>
            </a:lvl1pPr>
          </a:lstStyle>
          <a:p>
            <a:pPr>
              <a:defRPr/>
            </a:pPr>
            <a:endParaRPr lang="en-GB"/>
          </a:p>
        </p:txBody>
      </p:sp>
      <p:sp>
        <p:nvSpPr>
          <p:cNvPr id="3" name="Date Placeholder 2">
            <a:extLst>
              <a:ext uri="{FF2B5EF4-FFF2-40B4-BE49-F238E27FC236}">
                <a16:creationId xmlns:a16="http://schemas.microsoft.com/office/drawing/2014/main" id="{139D1B9E-1AD6-4AFF-8AA2-4566206B13E5}"/>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eaLnBrk="1" hangingPunct="1">
              <a:defRPr sz="1200"/>
            </a:lvl1pPr>
          </a:lstStyle>
          <a:p>
            <a:pPr>
              <a:defRPr/>
            </a:pPr>
            <a:fld id="{5BDC86A6-C38C-4687-99F3-6CBBA487BE64}" type="datetimeFigureOut">
              <a:rPr lang="en-GB"/>
              <a:pPr>
                <a:defRPr/>
              </a:pPr>
              <a:t>17/02/2026</a:t>
            </a:fld>
            <a:endParaRPr lang="en-GB"/>
          </a:p>
        </p:txBody>
      </p:sp>
      <p:sp>
        <p:nvSpPr>
          <p:cNvPr id="4" name="Footer Placeholder 3">
            <a:extLst>
              <a:ext uri="{FF2B5EF4-FFF2-40B4-BE49-F238E27FC236}">
                <a16:creationId xmlns:a16="http://schemas.microsoft.com/office/drawing/2014/main" id="{03F36A9D-EB0E-45F5-B781-D24F9218539C}"/>
              </a:ext>
            </a:extLst>
          </p:cNvPr>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eaLnBrk="1" hangingPunct="1">
              <a:defRPr sz="1200"/>
            </a:lvl1pPr>
          </a:lstStyle>
          <a:p>
            <a:pPr>
              <a:defRPr/>
            </a:pPr>
            <a:endParaRPr lang="en-GB"/>
          </a:p>
        </p:txBody>
      </p:sp>
      <p:sp>
        <p:nvSpPr>
          <p:cNvPr id="5" name="Slide Number Placeholder 4">
            <a:extLst>
              <a:ext uri="{FF2B5EF4-FFF2-40B4-BE49-F238E27FC236}">
                <a16:creationId xmlns:a16="http://schemas.microsoft.com/office/drawing/2014/main" id="{21E1175D-46F5-459A-B2F4-8BDF23928D94}"/>
              </a:ext>
            </a:extLst>
          </p:cNvPr>
          <p:cNvSpPr>
            <a:spLocks noGrp="1"/>
          </p:cNvSpPr>
          <p:nvPr>
            <p:ph type="sldNum" sz="quarter" idx="3"/>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FE370C4A-530D-4C77-8384-6167822A3215}"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5E22E1B-CA09-4804-B0C9-EB68A129B295}"/>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eaLnBrk="1" hangingPunct="1">
              <a:defRPr sz="1200"/>
            </a:lvl1pPr>
          </a:lstStyle>
          <a:p>
            <a:pPr>
              <a:defRPr/>
            </a:pPr>
            <a:endParaRPr lang="en-GB"/>
          </a:p>
        </p:txBody>
      </p:sp>
      <p:sp>
        <p:nvSpPr>
          <p:cNvPr id="3" name="Date Placeholder 2">
            <a:extLst>
              <a:ext uri="{FF2B5EF4-FFF2-40B4-BE49-F238E27FC236}">
                <a16:creationId xmlns:a16="http://schemas.microsoft.com/office/drawing/2014/main" id="{B663554F-2876-4BE4-BF3A-A921179B1D19}"/>
              </a:ext>
            </a:extLst>
          </p:cNvPr>
          <p:cNvSpPr>
            <a:spLocks noGrp="1"/>
          </p:cNvSpPr>
          <p:nvPr>
            <p:ph type="dt" idx="1"/>
          </p:nvPr>
        </p:nvSpPr>
        <p:spPr>
          <a:xfrm>
            <a:off x="3849688" y="0"/>
            <a:ext cx="2946400" cy="496888"/>
          </a:xfrm>
          <a:prstGeom prst="rect">
            <a:avLst/>
          </a:prstGeom>
        </p:spPr>
        <p:txBody>
          <a:bodyPr vert="horz" lIns="91440" tIns="45720" rIns="91440" bIns="45720" rtlCol="0"/>
          <a:lstStyle>
            <a:lvl1pPr algn="r" eaLnBrk="1" hangingPunct="1">
              <a:defRPr sz="1200"/>
            </a:lvl1pPr>
          </a:lstStyle>
          <a:p>
            <a:pPr>
              <a:defRPr/>
            </a:pPr>
            <a:fld id="{4B5DF3D1-3313-45D7-9413-D05B1AB2AFEF}" type="datetimeFigureOut">
              <a:rPr lang="en-GB"/>
              <a:pPr>
                <a:defRPr/>
              </a:pPr>
              <a:t>17/02/2026</a:t>
            </a:fld>
            <a:endParaRPr lang="en-GB"/>
          </a:p>
        </p:txBody>
      </p:sp>
      <p:sp>
        <p:nvSpPr>
          <p:cNvPr id="4" name="Slide Image Placeholder 3">
            <a:extLst>
              <a:ext uri="{FF2B5EF4-FFF2-40B4-BE49-F238E27FC236}">
                <a16:creationId xmlns:a16="http://schemas.microsoft.com/office/drawing/2014/main" id="{26067689-E802-401D-839A-92AB4F3F3297}"/>
              </a:ext>
            </a:extLst>
          </p:cNvPr>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03B9E52E-340A-4202-BA5E-784D87D73ED6}"/>
              </a:ext>
            </a:extLst>
          </p:cNvPr>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23C56A84-AE9B-40E5-B5D7-600EBD0DF7B4}"/>
              </a:ext>
            </a:extLst>
          </p:cNvPr>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eaLnBrk="1" hangingPunct="1">
              <a:defRPr sz="1200"/>
            </a:lvl1pPr>
          </a:lstStyle>
          <a:p>
            <a:pPr>
              <a:defRPr/>
            </a:pPr>
            <a:endParaRPr lang="en-GB"/>
          </a:p>
        </p:txBody>
      </p:sp>
      <p:sp>
        <p:nvSpPr>
          <p:cNvPr id="7" name="Slide Number Placeholder 6">
            <a:extLst>
              <a:ext uri="{FF2B5EF4-FFF2-40B4-BE49-F238E27FC236}">
                <a16:creationId xmlns:a16="http://schemas.microsoft.com/office/drawing/2014/main" id="{ACAC1E25-C922-4A64-B7B4-E9DE431F220E}"/>
              </a:ext>
            </a:extLst>
          </p:cNvPr>
          <p:cNvSpPr>
            <a:spLocks noGrp="1"/>
          </p:cNvSpPr>
          <p:nvPr>
            <p:ph type="sldNum" sz="quarter" idx="5"/>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3F5F760B-A373-4C72-AA99-20CF6B1AA532}"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a:defRPr/>
            </a:pPr>
            <a:fld id="{3F5F760B-A373-4C72-AA99-20CF6B1AA532}" type="slidenum">
              <a:rPr lang="en-GB" altLang="en-US" smtClean="0"/>
              <a:pPr>
                <a:defRPr/>
              </a:pPr>
              <a:t>1</a:t>
            </a:fld>
            <a:endParaRPr lang="en-GB" altLang="en-US"/>
          </a:p>
        </p:txBody>
      </p:sp>
    </p:spTree>
    <p:extLst>
      <p:ext uri="{BB962C8B-B14F-4D97-AF65-F5344CB8AC3E}">
        <p14:creationId xmlns:p14="http://schemas.microsoft.com/office/powerpoint/2010/main" val="11523383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0A6EA0-6837-1526-6CC5-225891E924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5F9F0F-3C0B-FD85-4697-2119E90058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2296C2-910C-FDC4-749A-3E1D844E265E}"/>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C642BD1A-1821-993D-9140-9BF73CF082B1}"/>
              </a:ext>
            </a:extLst>
          </p:cNvPr>
          <p:cNvSpPr>
            <a:spLocks noGrp="1"/>
          </p:cNvSpPr>
          <p:nvPr>
            <p:ph type="sldNum" sz="quarter" idx="5"/>
          </p:nvPr>
        </p:nvSpPr>
        <p:spPr/>
        <p:txBody>
          <a:bodyPr/>
          <a:lstStyle/>
          <a:p>
            <a:pPr>
              <a:defRPr/>
            </a:pPr>
            <a:fld id="{3F5F760B-A373-4C72-AA99-20CF6B1AA532}" type="slidenum">
              <a:rPr lang="en-GB" altLang="en-US" smtClean="0"/>
              <a:pPr>
                <a:defRPr/>
              </a:pPr>
              <a:t>12</a:t>
            </a:fld>
            <a:endParaRPr lang="en-GB" altLang="en-US"/>
          </a:p>
        </p:txBody>
      </p:sp>
    </p:spTree>
    <p:extLst>
      <p:ext uri="{BB962C8B-B14F-4D97-AF65-F5344CB8AC3E}">
        <p14:creationId xmlns:p14="http://schemas.microsoft.com/office/powerpoint/2010/main" val="41371798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ACF777-C90A-71B1-10EA-533AEA21ED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346BC6-A8D9-9E87-A8BF-791F28CBD0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F77AED-ADF7-B347-5CAF-E6F01ED8D7F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E06127EF-84C2-1E7E-4E1B-120D70DC486C}"/>
              </a:ext>
            </a:extLst>
          </p:cNvPr>
          <p:cNvSpPr>
            <a:spLocks noGrp="1"/>
          </p:cNvSpPr>
          <p:nvPr>
            <p:ph type="sldNum" sz="quarter" idx="5"/>
          </p:nvPr>
        </p:nvSpPr>
        <p:spPr/>
        <p:txBody>
          <a:bodyPr/>
          <a:lstStyle/>
          <a:p>
            <a:pPr>
              <a:defRPr/>
            </a:pPr>
            <a:fld id="{3F5F760B-A373-4C72-AA99-20CF6B1AA532}" type="slidenum">
              <a:rPr lang="en-GB" altLang="en-US" smtClean="0"/>
              <a:pPr>
                <a:defRPr/>
              </a:pPr>
              <a:t>13</a:t>
            </a:fld>
            <a:endParaRPr lang="en-GB" altLang="en-US"/>
          </a:p>
        </p:txBody>
      </p:sp>
    </p:spTree>
    <p:extLst>
      <p:ext uri="{BB962C8B-B14F-4D97-AF65-F5344CB8AC3E}">
        <p14:creationId xmlns:p14="http://schemas.microsoft.com/office/powerpoint/2010/main" val="767882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340FA-A340-7DF2-16B3-F28BC4D42C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655672-8577-26BF-12BA-0F6C2F47E664}"/>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8FBD4EFA-42AE-5919-FB1F-69F59A82A46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7CA55CB6-FA3A-20E0-D7B5-8D57B33FA867}"/>
              </a:ext>
            </a:extLst>
          </p:cNvPr>
          <p:cNvSpPr>
            <a:spLocks noGrp="1"/>
          </p:cNvSpPr>
          <p:nvPr>
            <p:ph type="sldNum" sz="quarter" idx="5"/>
          </p:nvPr>
        </p:nvSpPr>
        <p:spPr/>
        <p:txBody>
          <a:bodyPr/>
          <a:lstStyle/>
          <a:p>
            <a:pPr>
              <a:defRPr/>
            </a:pPr>
            <a:fld id="{3F5F760B-A373-4C72-AA99-20CF6B1AA532}" type="slidenum">
              <a:rPr lang="en-GB" altLang="en-US" smtClean="0"/>
              <a:pPr>
                <a:defRPr/>
              </a:pPr>
              <a:t>19</a:t>
            </a:fld>
            <a:endParaRPr lang="en-GB" altLang="en-US"/>
          </a:p>
        </p:txBody>
      </p:sp>
    </p:spTree>
    <p:extLst>
      <p:ext uri="{BB962C8B-B14F-4D97-AF65-F5344CB8AC3E}">
        <p14:creationId xmlns:p14="http://schemas.microsoft.com/office/powerpoint/2010/main" val="2757901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CF529CB-B8E3-427E-9E14-DE23FB2B8641}"/>
              </a:ext>
            </a:extLst>
          </p:cNvPr>
          <p:cNvSpPr>
            <a:spLocks noGrp="1"/>
          </p:cNvSpPr>
          <p:nvPr>
            <p:ph type="dt" sz="half" idx="10"/>
          </p:nvPr>
        </p:nvSpPr>
        <p:spPr/>
        <p:txBody>
          <a:bodyPr/>
          <a:lstStyle>
            <a:lvl1pPr>
              <a:defRPr/>
            </a:lvl1pPr>
          </a:lstStyle>
          <a:p>
            <a:pPr>
              <a:defRPr/>
            </a:pPr>
            <a:fld id="{5AD104C5-6BEC-448A-8476-32F54D6DE193}" type="datetimeFigureOut">
              <a:rPr lang="en-GB" altLang="en-US"/>
              <a:pPr>
                <a:defRPr/>
              </a:pPr>
              <a:t>17/02/2026</a:t>
            </a:fld>
            <a:endParaRPr lang="en-GB" altLang="en-US"/>
          </a:p>
        </p:txBody>
      </p:sp>
      <p:sp>
        <p:nvSpPr>
          <p:cNvPr id="5" name="Footer Placeholder 4">
            <a:extLst>
              <a:ext uri="{FF2B5EF4-FFF2-40B4-BE49-F238E27FC236}">
                <a16:creationId xmlns:a16="http://schemas.microsoft.com/office/drawing/2014/main" id="{DF2B19AE-CE02-47A5-9AD9-31BEB6FB70D8}"/>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E5B2949D-69F2-49E2-A28B-E4DF8E579364}"/>
              </a:ext>
            </a:extLst>
          </p:cNvPr>
          <p:cNvSpPr>
            <a:spLocks noGrp="1"/>
          </p:cNvSpPr>
          <p:nvPr>
            <p:ph type="sldNum" sz="quarter" idx="12"/>
          </p:nvPr>
        </p:nvSpPr>
        <p:spPr/>
        <p:txBody>
          <a:bodyPr/>
          <a:lstStyle>
            <a:lvl1pPr>
              <a:defRPr/>
            </a:lvl1pPr>
          </a:lstStyle>
          <a:p>
            <a:pPr>
              <a:defRPr/>
            </a:pPr>
            <a:fld id="{83E2E50B-3432-4477-A12C-114272540ABE}" type="slidenum">
              <a:rPr lang="en-GB" altLang="en-US"/>
              <a:pPr>
                <a:defRPr/>
              </a:pPr>
              <a:t>‹#›</a:t>
            </a:fld>
            <a:endParaRPr lang="en-GB" altLang="en-US"/>
          </a:p>
        </p:txBody>
      </p:sp>
    </p:spTree>
    <p:extLst>
      <p:ext uri="{BB962C8B-B14F-4D97-AF65-F5344CB8AC3E}">
        <p14:creationId xmlns:p14="http://schemas.microsoft.com/office/powerpoint/2010/main" val="432230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D93D2C8-D982-4D7B-A0F3-9AF1923093BA}"/>
              </a:ext>
            </a:extLst>
          </p:cNvPr>
          <p:cNvSpPr>
            <a:spLocks noGrp="1"/>
          </p:cNvSpPr>
          <p:nvPr>
            <p:ph type="dt" sz="half" idx="10"/>
          </p:nvPr>
        </p:nvSpPr>
        <p:spPr/>
        <p:txBody>
          <a:bodyPr/>
          <a:lstStyle>
            <a:lvl1pPr>
              <a:defRPr/>
            </a:lvl1pPr>
          </a:lstStyle>
          <a:p>
            <a:pPr>
              <a:defRPr/>
            </a:pPr>
            <a:fld id="{554ECF67-0797-4823-B1D9-EA03F38DA96B}" type="datetimeFigureOut">
              <a:rPr lang="en-GB" altLang="en-US"/>
              <a:pPr>
                <a:defRPr/>
              </a:pPr>
              <a:t>17/02/2026</a:t>
            </a:fld>
            <a:endParaRPr lang="en-GB" altLang="en-US"/>
          </a:p>
        </p:txBody>
      </p:sp>
      <p:sp>
        <p:nvSpPr>
          <p:cNvPr id="5" name="Footer Placeholder 4">
            <a:extLst>
              <a:ext uri="{FF2B5EF4-FFF2-40B4-BE49-F238E27FC236}">
                <a16:creationId xmlns:a16="http://schemas.microsoft.com/office/drawing/2014/main" id="{691876FB-28C0-4877-978E-22340B59090C}"/>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92FC70F2-6753-423A-A95E-1B2759E52A5D}"/>
              </a:ext>
            </a:extLst>
          </p:cNvPr>
          <p:cNvSpPr>
            <a:spLocks noGrp="1"/>
          </p:cNvSpPr>
          <p:nvPr>
            <p:ph type="sldNum" sz="quarter" idx="12"/>
          </p:nvPr>
        </p:nvSpPr>
        <p:spPr/>
        <p:txBody>
          <a:bodyPr/>
          <a:lstStyle>
            <a:lvl1pPr>
              <a:defRPr/>
            </a:lvl1pPr>
          </a:lstStyle>
          <a:p>
            <a:pPr>
              <a:defRPr/>
            </a:pPr>
            <a:fld id="{50B6DBEC-09B6-402E-97E5-1B3C88DA9C1D}" type="slidenum">
              <a:rPr lang="en-GB" altLang="en-US"/>
              <a:pPr>
                <a:defRPr/>
              </a:pPr>
              <a:t>‹#›</a:t>
            </a:fld>
            <a:endParaRPr lang="en-GB" altLang="en-US"/>
          </a:p>
        </p:txBody>
      </p:sp>
    </p:spTree>
    <p:extLst>
      <p:ext uri="{BB962C8B-B14F-4D97-AF65-F5344CB8AC3E}">
        <p14:creationId xmlns:p14="http://schemas.microsoft.com/office/powerpoint/2010/main" val="217262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7FDA62C-E195-4736-989A-44F74BB747FA}"/>
              </a:ext>
            </a:extLst>
          </p:cNvPr>
          <p:cNvSpPr>
            <a:spLocks noGrp="1"/>
          </p:cNvSpPr>
          <p:nvPr>
            <p:ph type="dt" sz="half" idx="10"/>
          </p:nvPr>
        </p:nvSpPr>
        <p:spPr/>
        <p:txBody>
          <a:bodyPr/>
          <a:lstStyle>
            <a:lvl1pPr>
              <a:defRPr/>
            </a:lvl1pPr>
          </a:lstStyle>
          <a:p>
            <a:pPr>
              <a:defRPr/>
            </a:pPr>
            <a:fld id="{CFE88DB3-BA55-480A-BC28-CA8B6F03B36F}" type="datetimeFigureOut">
              <a:rPr lang="en-GB" altLang="en-US"/>
              <a:pPr>
                <a:defRPr/>
              </a:pPr>
              <a:t>17/02/2026</a:t>
            </a:fld>
            <a:endParaRPr lang="en-GB" altLang="en-US"/>
          </a:p>
        </p:txBody>
      </p:sp>
      <p:sp>
        <p:nvSpPr>
          <p:cNvPr id="5" name="Footer Placeholder 4">
            <a:extLst>
              <a:ext uri="{FF2B5EF4-FFF2-40B4-BE49-F238E27FC236}">
                <a16:creationId xmlns:a16="http://schemas.microsoft.com/office/drawing/2014/main" id="{FBFCEBD1-E5AC-4D32-834D-092314A5A7A2}"/>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0416EE41-184F-4282-878C-1D10C1D6E8E7}"/>
              </a:ext>
            </a:extLst>
          </p:cNvPr>
          <p:cNvSpPr>
            <a:spLocks noGrp="1"/>
          </p:cNvSpPr>
          <p:nvPr>
            <p:ph type="sldNum" sz="quarter" idx="12"/>
          </p:nvPr>
        </p:nvSpPr>
        <p:spPr/>
        <p:txBody>
          <a:bodyPr/>
          <a:lstStyle>
            <a:lvl1pPr>
              <a:defRPr/>
            </a:lvl1pPr>
          </a:lstStyle>
          <a:p>
            <a:pPr>
              <a:defRPr/>
            </a:pPr>
            <a:fld id="{CCFB81E7-2A12-47F8-8B0A-281B1469872C}" type="slidenum">
              <a:rPr lang="en-GB" altLang="en-US"/>
              <a:pPr>
                <a:defRPr/>
              </a:pPr>
              <a:t>‹#›</a:t>
            </a:fld>
            <a:endParaRPr lang="en-GB" altLang="en-US"/>
          </a:p>
        </p:txBody>
      </p:sp>
    </p:spTree>
    <p:extLst>
      <p:ext uri="{BB962C8B-B14F-4D97-AF65-F5344CB8AC3E}">
        <p14:creationId xmlns:p14="http://schemas.microsoft.com/office/powerpoint/2010/main" val="2728202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18347C4-41A1-466B-B4F1-272D913AB3D8}"/>
              </a:ext>
            </a:extLst>
          </p:cNvPr>
          <p:cNvSpPr>
            <a:spLocks noGrp="1"/>
          </p:cNvSpPr>
          <p:nvPr>
            <p:ph type="dt" sz="half" idx="10"/>
          </p:nvPr>
        </p:nvSpPr>
        <p:spPr/>
        <p:txBody>
          <a:bodyPr/>
          <a:lstStyle>
            <a:lvl1pPr>
              <a:defRPr/>
            </a:lvl1pPr>
          </a:lstStyle>
          <a:p>
            <a:pPr>
              <a:defRPr/>
            </a:pPr>
            <a:fld id="{DA109483-5A61-40F5-BA14-171CEC424250}" type="datetimeFigureOut">
              <a:rPr lang="en-GB" altLang="en-US"/>
              <a:pPr>
                <a:defRPr/>
              </a:pPr>
              <a:t>17/02/2026</a:t>
            </a:fld>
            <a:endParaRPr lang="en-GB" altLang="en-US"/>
          </a:p>
        </p:txBody>
      </p:sp>
      <p:sp>
        <p:nvSpPr>
          <p:cNvPr id="5" name="Footer Placeholder 4">
            <a:extLst>
              <a:ext uri="{FF2B5EF4-FFF2-40B4-BE49-F238E27FC236}">
                <a16:creationId xmlns:a16="http://schemas.microsoft.com/office/drawing/2014/main" id="{1FE98987-802D-4642-8414-7B76FC70F7F4}"/>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141B0835-7070-469E-BE89-502A4B7D2E8C}"/>
              </a:ext>
            </a:extLst>
          </p:cNvPr>
          <p:cNvSpPr>
            <a:spLocks noGrp="1"/>
          </p:cNvSpPr>
          <p:nvPr>
            <p:ph type="sldNum" sz="quarter" idx="12"/>
          </p:nvPr>
        </p:nvSpPr>
        <p:spPr/>
        <p:txBody>
          <a:bodyPr/>
          <a:lstStyle>
            <a:lvl1pPr>
              <a:defRPr/>
            </a:lvl1pPr>
          </a:lstStyle>
          <a:p>
            <a:pPr>
              <a:defRPr/>
            </a:pPr>
            <a:fld id="{CBC68992-D410-4EF1-8639-DB23F6D014C7}" type="slidenum">
              <a:rPr lang="en-GB" altLang="en-US"/>
              <a:pPr>
                <a:defRPr/>
              </a:pPr>
              <a:t>‹#›</a:t>
            </a:fld>
            <a:endParaRPr lang="en-GB" altLang="en-US"/>
          </a:p>
        </p:txBody>
      </p:sp>
    </p:spTree>
    <p:extLst>
      <p:ext uri="{BB962C8B-B14F-4D97-AF65-F5344CB8AC3E}">
        <p14:creationId xmlns:p14="http://schemas.microsoft.com/office/powerpoint/2010/main" val="920019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0EF13D-6961-4276-9A01-A88AB5307FE3}"/>
              </a:ext>
            </a:extLst>
          </p:cNvPr>
          <p:cNvSpPr>
            <a:spLocks noGrp="1"/>
          </p:cNvSpPr>
          <p:nvPr>
            <p:ph type="dt" sz="half" idx="10"/>
          </p:nvPr>
        </p:nvSpPr>
        <p:spPr/>
        <p:txBody>
          <a:bodyPr/>
          <a:lstStyle>
            <a:lvl1pPr>
              <a:defRPr/>
            </a:lvl1pPr>
          </a:lstStyle>
          <a:p>
            <a:pPr>
              <a:defRPr/>
            </a:pPr>
            <a:fld id="{E0A6C39B-C139-4FA5-8FFA-8D85EC23132F}" type="datetimeFigureOut">
              <a:rPr lang="en-GB" altLang="en-US"/>
              <a:pPr>
                <a:defRPr/>
              </a:pPr>
              <a:t>17/02/2026</a:t>
            </a:fld>
            <a:endParaRPr lang="en-GB" altLang="en-US"/>
          </a:p>
        </p:txBody>
      </p:sp>
      <p:sp>
        <p:nvSpPr>
          <p:cNvPr id="5" name="Footer Placeholder 4">
            <a:extLst>
              <a:ext uri="{FF2B5EF4-FFF2-40B4-BE49-F238E27FC236}">
                <a16:creationId xmlns:a16="http://schemas.microsoft.com/office/drawing/2014/main" id="{A2A4EE01-C0F5-4798-9FC8-6ED7DF3034E7}"/>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C071F8EB-8149-4F1D-8046-8F56B7288AF7}"/>
              </a:ext>
            </a:extLst>
          </p:cNvPr>
          <p:cNvSpPr>
            <a:spLocks noGrp="1"/>
          </p:cNvSpPr>
          <p:nvPr>
            <p:ph type="sldNum" sz="quarter" idx="12"/>
          </p:nvPr>
        </p:nvSpPr>
        <p:spPr/>
        <p:txBody>
          <a:bodyPr/>
          <a:lstStyle>
            <a:lvl1pPr>
              <a:defRPr/>
            </a:lvl1pPr>
          </a:lstStyle>
          <a:p>
            <a:pPr>
              <a:defRPr/>
            </a:pPr>
            <a:fld id="{1EE66C48-840D-4F7A-A4B5-64462036D7F8}" type="slidenum">
              <a:rPr lang="en-GB" altLang="en-US"/>
              <a:pPr>
                <a:defRPr/>
              </a:pPr>
              <a:t>‹#›</a:t>
            </a:fld>
            <a:endParaRPr lang="en-GB" altLang="en-US"/>
          </a:p>
        </p:txBody>
      </p:sp>
    </p:spTree>
    <p:extLst>
      <p:ext uri="{BB962C8B-B14F-4D97-AF65-F5344CB8AC3E}">
        <p14:creationId xmlns:p14="http://schemas.microsoft.com/office/powerpoint/2010/main" val="966222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a:extLst>
              <a:ext uri="{FF2B5EF4-FFF2-40B4-BE49-F238E27FC236}">
                <a16:creationId xmlns:a16="http://schemas.microsoft.com/office/drawing/2014/main" id="{DF138F5F-9973-4ABC-B254-34E0B088A4B1}"/>
              </a:ext>
            </a:extLst>
          </p:cNvPr>
          <p:cNvSpPr>
            <a:spLocks noGrp="1"/>
          </p:cNvSpPr>
          <p:nvPr>
            <p:ph type="dt" sz="half" idx="10"/>
          </p:nvPr>
        </p:nvSpPr>
        <p:spPr/>
        <p:txBody>
          <a:bodyPr/>
          <a:lstStyle>
            <a:lvl1pPr>
              <a:defRPr/>
            </a:lvl1pPr>
          </a:lstStyle>
          <a:p>
            <a:pPr>
              <a:defRPr/>
            </a:pPr>
            <a:fld id="{954A7C82-FF6B-4319-9C24-D9A73E27A118}" type="datetimeFigureOut">
              <a:rPr lang="en-GB" altLang="en-US"/>
              <a:pPr>
                <a:defRPr/>
              </a:pPr>
              <a:t>17/02/2026</a:t>
            </a:fld>
            <a:endParaRPr lang="en-GB" altLang="en-US"/>
          </a:p>
        </p:txBody>
      </p:sp>
      <p:sp>
        <p:nvSpPr>
          <p:cNvPr id="6" name="Footer Placeholder 4">
            <a:extLst>
              <a:ext uri="{FF2B5EF4-FFF2-40B4-BE49-F238E27FC236}">
                <a16:creationId xmlns:a16="http://schemas.microsoft.com/office/drawing/2014/main" id="{E47ED29C-319D-4163-AAB7-B2C8AB72A3D7}"/>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7CD9268D-A14C-4D87-A0B6-5C5D60849065}"/>
              </a:ext>
            </a:extLst>
          </p:cNvPr>
          <p:cNvSpPr>
            <a:spLocks noGrp="1"/>
          </p:cNvSpPr>
          <p:nvPr>
            <p:ph type="sldNum" sz="quarter" idx="12"/>
          </p:nvPr>
        </p:nvSpPr>
        <p:spPr/>
        <p:txBody>
          <a:bodyPr/>
          <a:lstStyle>
            <a:lvl1pPr>
              <a:defRPr/>
            </a:lvl1pPr>
          </a:lstStyle>
          <a:p>
            <a:pPr>
              <a:defRPr/>
            </a:pPr>
            <a:fld id="{B3C6A108-1D5A-4EEF-BF22-207A5D1E2CC2}" type="slidenum">
              <a:rPr lang="en-GB" altLang="en-US"/>
              <a:pPr>
                <a:defRPr/>
              </a:pPr>
              <a:t>‹#›</a:t>
            </a:fld>
            <a:endParaRPr lang="en-GB" altLang="en-US"/>
          </a:p>
        </p:txBody>
      </p:sp>
    </p:spTree>
    <p:extLst>
      <p:ext uri="{BB962C8B-B14F-4D97-AF65-F5344CB8AC3E}">
        <p14:creationId xmlns:p14="http://schemas.microsoft.com/office/powerpoint/2010/main" val="2615100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a:extLst>
              <a:ext uri="{FF2B5EF4-FFF2-40B4-BE49-F238E27FC236}">
                <a16:creationId xmlns:a16="http://schemas.microsoft.com/office/drawing/2014/main" id="{D290A8B0-4720-46E7-9A6B-222CFC74FEF8}"/>
              </a:ext>
            </a:extLst>
          </p:cNvPr>
          <p:cNvSpPr>
            <a:spLocks noGrp="1"/>
          </p:cNvSpPr>
          <p:nvPr>
            <p:ph type="dt" sz="half" idx="10"/>
          </p:nvPr>
        </p:nvSpPr>
        <p:spPr/>
        <p:txBody>
          <a:bodyPr/>
          <a:lstStyle>
            <a:lvl1pPr>
              <a:defRPr/>
            </a:lvl1pPr>
          </a:lstStyle>
          <a:p>
            <a:pPr>
              <a:defRPr/>
            </a:pPr>
            <a:fld id="{92E7E88B-62DC-4287-B17A-7A93DEF82C67}" type="datetimeFigureOut">
              <a:rPr lang="en-GB" altLang="en-US"/>
              <a:pPr>
                <a:defRPr/>
              </a:pPr>
              <a:t>17/02/2026</a:t>
            </a:fld>
            <a:endParaRPr lang="en-GB" altLang="en-US"/>
          </a:p>
        </p:txBody>
      </p:sp>
      <p:sp>
        <p:nvSpPr>
          <p:cNvPr id="8" name="Footer Placeholder 4">
            <a:extLst>
              <a:ext uri="{FF2B5EF4-FFF2-40B4-BE49-F238E27FC236}">
                <a16:creationId xmlns:a16="http://schemas.microsoft.com/office/drawing/2014/main" id="{8F71237F-1EEA-4E89-BCBE-270FA012BADE}"/>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9460B7D4-7A91-4E42-B599-011BDE64A9FE}"/>
              </a:ext>
            </a:extLst>
          </p:cNvPr>
          <p:cNvSpPr>
            <a:spLocks noGrp="1"/>
          </p:cNvSpPr>
          <p:nvPr>
            <p:ph type="sldNum" sz="quarter" idx="12"/>
          </p:nvPr>
        </p:nvSpPr>
        <p:spPr/>
        <p:txBody>
          <a:bodyPr/>
          <a:lstStyle>
            <a:lvl1pPr>
              <a:defRPr/>
            </a:lvl1pPr>
          </a:lstStyle>
          <a:p>
            <a:pPr>
              <a:defRPr/>
            </a:pPr>
            <a:fld id="{D5697E25-B5E8-4B7F-BD22-DFDB46F604C1}" type="slidenum">
              <a:rPr lang="en-GB" altLang="en-US"/>
              <a:pPr>
                <a:defRPr/>
              </a:pPr>
              <a:t>‹#›</a:t>
            </a:fld>
            <a:endParaRPr lang="en-GB" altLang="en-US"/>
          </a:p>
        </p:txBody>
      </p:sp>
    </p:spTree>
    <p:extLst>
      <p:ext uri="{BB962C8B-B14F-4D97-AF65-F5344CB8AC3E}">
        <p14:creationId xmlns:p14="http://schemas.microsoft.com/office/powerpoint/2010/main" val="3248438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a:extLst>
              <a:ext uri="{FF2B5EF4-FFF2-40B4-BE49-F238E27FC236}">
                <a16:creationId xmlns:a16="http://schemas.microsoft.com/office/drawing/2014/main" id="{CCA174BF-D739-4688-9FEC-5205FC36DF84}"/>
              </a:ext>
            </a:extLst>
          </p:cNvPr>
          <p:cNvSpPr>
            <a:spLocks noGrp="1"/>
          </p:cNvSpPr>
          <p:nvPr>
            <p:ph type="dt" sz="half" idx="10"/>
          </p:nvPr>
        </p:nvSpPr>
        <p:spPr/>
        <p:txBody>
          <a:bodyPr/>
          <a:lstStyle>
            <a:lvl1pPr>
              <a:defRPr/>
            </a:lvl1pPr>
          </a:lstStyle>
          <a:p>
            <a:pPr>
              <a:defRPr/>
            </a:pPr>
            <a:fld id="{DD80BBDC-2DBC-4A55-AC18-285CDB584126}" type="datetimeFigureOut">
              <a:rPr lang="en-GB" altLang="en-US"/>
              <a:pPr>
                <a:defRPr/>
              </a:pPr>
              <a:t>17/02/2026</a:t>
            </a:fld>
            <a:endParaRPr lang="en-GB" altLang="en-US"/>
          </a:p>
        </p:txBody>
      </p:sp>
      <p:sp>
        <p:nvSpPr>
          <p:cNvPr id="4" name="Footer Placeholder 4">
            <a:extLst>
              <a:ext uri="{FF2B5EF4-FFF2-40B4-BE49-F238E27FC236}">
                <a16:creationId xmlns:a16="http://schemas.microsoft.com/office/drawing/2014/main" id="{5C464E33-DE55-4A20-A238-8EC636DA4028}"/>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5">
            <a:extLst>
              <a:ext uri="{FF2B5EF4-FFF2-40B4-BE49-F238E27FC236}">
                <a16:creationId xmlns:a16="http://schemas.microsoft.com/office/drawing/2014/main" id="{B58A2715-1F39-41AA-941D-EE943F715E5E}"/>
              </a:ext>
            </a:extLst>
          </p:cNvPr>
          <p:cNvSpPr>
            <a:spLocks noGrp="1"/>
          </p:cNvSpPr>
          <p:nvPr>
            <p:ph type="sldNum" sz="quarter" idx="12"/>
          </p:nvPr>
        </p:nvSpPr>
        <p:spPr/>
        <p:txBody>
          <a:bodyPr/>
          <a:lstStyle>
            <a:lvl1pPr>
              <a:defRPr/>
            </a:lvl1pPr>
          </a:lstStyle>
          <a:p>
            <a:pPr>
              <a:defRPr/>
            </a:pPr>
            <a:fld id="{9820D4EB-E37D-4C05-A6CC-E5528F87E92D}" type="slidenum">
              <a:rPr lang="en-GB" altLang="en-US"/>
              <a:pPr>
                <a:defRPr/>
              </a:pPr>
              <a:t>‹#›</a:t>
            </a:fld>
            <a:endParaRPr lang="en-GB" altLang="en-US"/>
          </a:p>
        </p:txBody>
      </p:sp>
    </p:spTree>
    <p:extLst>
      <p:ext uri="{BB962C8B-B14F-4D97-AF65-F5344CB8AC3E}">
        <p14:creationId xmlns:p14="http://schemas.microsoft.com/office/powerpoint/2010/main" val="3788778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0886E33-2F33-4ABE-A3D2-1589A5710D0D}"/>
              </a:ext>
            </a:extLst>
          </p:cNvPr>
          <p:cNvSpPr>
            <a:spLocks noGrp="1"/>
          </p:cNvSpPr>
          <p:nvPr>
            <p:ph type="dt" sz="half" idx="10"/>
          </p:nvPr>
        </p:nvSpPr>
        <p:spPr/>
        <p:txBody>
          <a:bodyPr/>
          <a:lstStyle>
            <a:lvl1pPr>
              <a:defRPr/>
            </a:lvl1pPr>
          </a:lstStyle>
          <a:p>
            <a:pPr>
              <a:defRPr/>
            </a:pPr>
            <a:fld id="{9ECA4F21-5041-4B08-B1B2-4636D54D8392}" type="datetimeFigureOut">
              <a:rPr lang="en-GB" altLang="en-US"/>
              <a:pPr>
                <a:defRPr/>
              </a:pPr>
              <a:t>17/02/2026</a:t>
            </a:fld>
            <a:endParaRPr lang="en-GB" altLang="en-US"/>
          </a:p>
        </p:txBody>
      </p:sp>
      <p:sp>
        <p:nvSpPr>
          <p:cNvPr id="3" name="Footer Placeholder 4">
            <a:extLst>
              <a:ext uri="{FF2B5EF4-FFF2-40B4-BE49-F238E27FC236}">
                <a16:creationId xmlns:a16="http://schemas.microsoft.com/office/drawing/2014/main" id="{19314124-44C3-4A37-8A94-082B22D2F70F}"/>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id="{361E42E6-F8D9-475E-9AF6-DCDD25F94B9A}"/>
              </a:ext>
            </a:extLst>
          </p:cNvPr>
          <p:cNvSpPr>
            <a:spLocks noGrp="1"/>
          </p:cNvSpPr>
          <p:nvPr>
            <p:ph type="sldNum" sz="quarter" idx="12"/>
          </p:nvPr>
        </p:nvSpPr>
        <p:spPr/>
        <p:txBody>
          <a:bodyPr/>
          <a:lstStyle>
            <a:lvl1pPr>
              <a:defRPr/>
            </a:lvl1pPr>
          </a:lstStyle>
          <a:p>
            <a:pPr>
              <a:defRPr/>
            </a:pPr>
            <a:fld id="{37EEBFA3-F926-4877-8420-E7ACC0F7CD07}" type="slidenum">
              <a:rPr lang="en-GB" altLang="en-US"/>
              <a:pPr>
                <a:defRPr/>
              </a:pPr>
              <a:t>‹#›</a:t>
            </a:fld>
            <a:endParaRPr lang="en-GB" altLang="en-US"/>
          </a:p>
        </p:txBody>
      </p:sp>
    </p:spTree>
    <p:extLst>
      <p:ext uri="{BB962C8B-B14F-4D97-AF65-F5344CB8AC3E}">
        <p14:creationId xmlns:p14="http://schemas.microsoft.com/office/powerpoint/2010/main" val="379963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833D12E9-6795-46B5-A718-02F79E4EA017}"/>
              </a:ext>
            </a:extLst>
          </p:cNvPr>
          <p:cNvSpPr>
            <a:spLocks noGrp="1"/>
          </p:cNvSpPr>
          <p:nvPr>
            <p:ph type="dt" sz="half" idx="10"/>
          </p:nvPr>
        </p:nvSpPr>
        <p:spPr/>
        <p:txBody>
          <a:bodyPr/>
          <a:lstStyle>
            <a:lvl1pPr>
              <a:defRPr/>
            </a:lvl1pPr>
          </a:lstStyle>
          <a:p>
            <a:pPr>
              <a:defRPr/>
            </a:pPr>
            <a:fld id="{471EA1FD-271C-4DB8-BC39-B7F40BE265A9}" type="datetimeFigureOut">
              <a:rPr lang="en-GB" altLang="en-US"/>
              <a:pPr>
                <a:defRPr/>
              </a:pPr>
              <a:t>17/02/2026</a:t>
            </a:fld>
            <a:endParaRPr lang="en-GB" altLang="en-US"/>
          </a:p>
        </p:txBody>
      </p:sp>
      <p:sp>
        <p:nvSpPr>
          <p:cNvPr id="6" name="Footer Placeholder 4">
            <a:extLst>
              <a:ext uri="{FF2B5EF4-FFF2-40B4-BE49-F238E27FC236}">
                <a16:creationId xmlns:a16="http://schemas.microsoft.com/office/drawing/2014/main" id="{4947E717-748A-4C56-994C-88210D09FABD}"/>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2696E42C-3808-4AA5-ABAC-99C6EA464ED5}"/>
              </a:ext>
            </a:extLst>
          </p:cNvPr>
          <p:cNvSpPr>
            <a:spLocks noGrp="1"/>
          </p:cNvSpPr>
          <p:nvPr>
            <p:ph type="sldNum" sz="quarter" idx="12"/>
          </p:nvPr>
        </p:nvSpPr>
        <p:spPr/>
        <p:txBody>
          <a:bodyPr/>
          <a:lstStyle>
            <a:lvl1pPr>
              <a:defRPr/>
            </a:lvl1pPr>
          </a:lstStyle>
          <a:p>
            <a:pPr>
              <a:defRPr/>
            </a:pPr>
            <a:fld id="{D984F3D4-3FFD-4517-8A30-6947D91E8385}" type="slidenum">
              <a:rPr lang="en-GB" altLang="en-US"/>
              <a:pPr>
                <a:defRPr/>
              </a:pPr>
              <a:t>‹#›</a:t>
            </a:fld>
            <a:endParaRPr lang="en-GB" altLang="en-US"/>
          </a:p>
        </p:txBody>
      </p:sp>
    </p:spTree>
    <p:extLst>
      <p:ext uri="{BB962C8B-B14F-4D97-AF65-F5344CB8AC3E}">
        <p14:creationId xmlns:p14="http://schemas.microsoft.com/office/powerpoint/2010/main" val="2834293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6996A109-EE49-4475-AC7F-441E3DDF6319}"/>
              </a:ext>
            </a:extLst>
          </p:cNvPr>
          <p:cNvSpPr>
            <a:spLocks noGrp="1"/>
          </p:cNvSpPr>
          <p:nvPr>
            <p:ph type="dt" sz="half" idx="10"/>
          </p:nvPr>
        </p:nvSpPr>
        <p:spPr/>
        <p:txBody>
          <a:bodyPr/>
          <a:lstStyle>
            <a:lvl1pPr>
              <a:defRPr/>
            </a:lvl1pPr>
          </a:lstStyle>
          <a:p>
            <a:pPr>
              <a:defRPr/>
            </a:pPr>
            <a:fld id="{E8553399-22C5-4C31-8FE4-834C4C4C3E16}" type="datetimeFigureOut">
              <a:rPr lang="en-GB" altLang="en-US"/>
              <a:pPr>
                <a:defRPr/>
              </a:pPr>
              <a:t>17/02/2026</a:t>
            </a:fld>
            <a:endParaRPr lang="en-GB" altLang="en-US"/>
          </a:p>
        </p:txBody>
      </p:sp>
      <p:sp>
        <p:nvSpPr>
          <p:cNvPr id="6" name="Footer Placeholder 4">
            <a:extLst>
              <a:ext uri="{FF2B5EF4-FFF2-40B4-BE49-F238E27FC236}">
                <a16:creationId xmlns:a16="http://schemas.microsoft.com/office/drawing/2014/main" id="{0EA31750-05FF-4400-B30D-D0A9D20A4922}"/>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CD8619FF-3B50-4AC2-86F3-F8736CA22F1A}"/>
              </a:ext>
            </a:extLst>
          </p:cNvPr>
          <p:cNvSpPr>
            <a:spLocks noGrp="1"/>
          </p:cNvSpPr>
          <p:nvPr>
            <p:ph type="sldNum" sz="quarter" idx="12"/>
          </p:nvPr>
        </p:nvSpPr>
        <p:spPr/>
        <p:txBody>
          <a:bodyPr/>
          <a:lstStyle>
            <a:lvl1pPr>
              <a:defRPr/>
            </a:lvl1pPr>
          </a:lstStyle>
          <a:p>
            <a:pPr>
              <a:defRPr/>
            </a:pPr>
            <a:fld id="{0E5B2486-10B7-469A-8979-7AD790F39073}" type="slidenum">
              <a:rPr lang="en-GB" altLang="en-US"/>
              <a:pPr>
                <a:defRPr/>
              </a:pPr>
              <a:t>‹#›</a:t>
            </a:fld>
            <a:endParaRPr lang="en-GB" altLang="en-US"/>
          </a:p>
        </p:txBody>
      </p:sp>
    </p:spTree>
    <p:extLst>
      <p:ext uri="{BB962C8B-B14F-4D97-AF65-F5344CB8AC3E}">
        <p14:creationId xmlns:p14="http://schemas.microsoft.com/office/powerpoint/2010/main" val="98724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0731041-8D9F-418C-A89E-DCE4C0E95F6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5AD78C82-5CDF-4DC7-ADD0-4D7D2BC5E050}"/>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19ADE5F8-DFE1-4546-9C2D-59FE17E006DE}"/>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pPr>
              <a:defRPr/>
            </a:pPr>
            <a:fld id="{375FA32F-445C-4B3D-B4F7-23A5F9EDF134}" type="datetimeFigureOut">
              <a:rPr lang="en-GB" altLang="en-US"/>
              <a:pPr>
                <a:defRPr/>
              </a:pPr>
              <a:t>17/02/2026</a:t>
            </a:fld>
            <a:endParaRPr lang="en-GB" altLang="en-US"/>
          </a:p>
        </p:txBody>
      </p:sp>
      <p:sp>
        <p:nvSpPr>
          <p:cNvPr id="5" name="Footer Placeholder 4">
            <a:extLst>
              <a:ext uri="{FF2B5EF4-FFF2-40B4-BE49-F238E27FC236}">
                <a16:creationId xmlns:a16="http://schemas.microsoft.com/office/drawing/2014/main" id="{4F0BFE70-2607-4667-936F-805EBD08600B}"/>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GB"/>
          </a:p>
        </p:txBody>
      </p:sp>
      <p:sp>
        <p:nvSpPr>
          <p:cNvPr id="6" name="Slide Number Placeholder 5">
            <a:extLst>
              <a:ext uri="{FF2B5EF4-FFF2-40B4-BE49-F238E27FC236}">
                <a16:creationId xmlns:a16="http://schemas.microsoft.com/office/drawing/2014/main" id="{DE0824DB-6732-4044-9E4C-8E96B67565F2}"/>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BB556D39-FA5E-4EAE-BFB9-23C3145066BB}"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S PGothic" pitchFamily="34" charset="-128"/>
          <a:cs typeface="+mj-cs"/>
        </a:defRPr>
      </a:lvl1pPr>
      <a:lvl2pPr algn="ctr" rtl="0" eaLnBrk="0" fontAlgn="base" hangingPunct="0">
        <a:spcBef>
          <a:spcPct val="0"/>
        </a:spcBef>
        <a:spcAft>
          <a:spcPct val="0"/>
        </a:spcAft>
        <a:defRPr sz="4400">
          <a:solidFill>
            <a:schemeClr val="tx1"/>
          </a:solidFill>
          <a:latin typeface="Calibri" pitchFamily="34" charset="0"/>
          <a:ea typeface="MS PGothic" pitchFamily="34" charset="-128"/>
        </a:defRPr>
      </a:lvl2pPr>
      <a:lvl3pPr algn="ctr" rtl="0" eaLnBrk="0" fontAlgn="base" hangingPunct="0">
        <a:spcBef>
          <a:spcPct val="0"/>
        </a:spcBef>
        <a:spcAft>
          <a:spcPct val="0"/>
        </a:spcAft>
        <a:defRPr sz="4400">
          <a:solidFill>
            <a:schemeClr val="tx1"/>
          </a:solidFill>
          <a:latin typeface="Calibri" pitchFamily="34" charset="0"/>
          <a:ea typeface="MS PGothic" pitchFamily="34" charset="-128"/>
        </a:defRPr>
      </a:lvl3pPr>
      <a:lvl4pPr algn="ctr" rtl="0" eaLnBrk="0" fontAlgn="base" hangingPunct="0">
        <a:spcBef>
          <a:spcPct val="0"/>
        </a:spcBef>
        <a:spcAft>
          <a:spcPct val="0"/>
        </a:spcAft>
        <a:defRPr sz="4400">
          <a:solidFill>
            <a:schemeClr val="tx1"/>
          </a:solidFill>
          <a:latin typeface="Calibri" pitchFamily="34" charset="0"/>
          <a:ea typeface="MS PGothic" pitchFamily="34" charset="-128"/>
        </a:defRPr>
      </a:lvl4pPr>
      <a:lvl5pPr algn="ctr" rtl="0" eaLnBrk="0" fontAlgn="base" hangingPunct="0">
        <a:spcBef>
          <a:spcPct val="0"/>
        </a:spcBef>
        <a:spcAft>
          <a:spcPct val="0"/>
        </a:spcAft>
        <a:defRPr sz="4400">
          <a:solidFill>
            <a:schemeClr val="tx1"/>
          </a:solidFill>
          <a:latin typeface="Calibri" pitchFamily="34" charset="0"/>
          <a:ea typeface="MS PGothic" pitchFamily="34"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itchFamily="34" charset="-128"/>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itchFamily="34"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itchFamily="34"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F7DDDB7-54FF-481B-A8B6-98CF195BC9BD}"/>
              </a:ext>
            </a:extLst>
          </p:cNvPr>
          <p:cNvSpPr>
            <a:spLocks noGrp="1"/>
          </p:cNvSpPr>
          <p:nvPr>
            <p:ph type="title"/>
          </p:nvPr>
        </p:nvSpPr>
        <p:spPr>
          <a:xfrm>
            <a:off x="630936" y="256032"/>
            <a:ext cx="7879842" cy="1014984"/>
          </a:xfrm>
        </p:spPr>
        <p:style>
          <a:lnRef idx="2">
            <a:schemeClr val="accent1">
              <a:shade val="50000"/>
            </a:schemeClr>
          </a:lnRef>
          <a:fillRef idx="1">
            <a:schemeClr val="accent1"/>
          </a:fillRef>
          <a:effectRef idx="0">
            <a:schemeClr val="accent1"/>
          </a:effectRef>
          <a:fontRef idx="minor">
            <a:schemeClr val="lt1"/>
          </a:fontRef>
        </p:style>
        <p:txBody>
          <a:bodyPr anchor="b">
            <a:normAutofit/>
          </a:bodyPr>
          <a:lstStyle/>
          <a:p>
            <a:pPr eaLnBrk="1" fontAlgn="auto" hangingPunct="1">
              <a:spcBef>
                <a:spcPts val="0"/>
              </a:spcBef>
              <a:spcAft>
                <a:spcPts val="0"/>
              </a:spcAft>
            </a:pPr>
            <a:r>
              <a:rPr lang="en-GB">
                <a:latin typeface="+mn-lt"/>
                <a:ea typeface="+mn-ea"/>
                <a:cs typeface="+mn-cs"/>
              </a:rPr>
              <a:t>Finance Papers</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9464" y="1634502"/>
            <a:ext cx="7838694"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630936" y="1538176"/>
            <a:ext cx="1405092"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DF90A186-7A00-048D-28E2-1730F8CA1E0A}"/>
              </a:ext>
            </a:extLst>
          </p:cNvPr>
          <p:cNvGraphicFramePr>
            <a:graphicFrameLocks noGrp="1"/>
          </p:cNvGraphicFramePr>
          <p:nvPr>
            <p:ph idx="1"/>
            <p:extLst>
              <p:ext uri="{D42A27DB-BD31-4B8C-83A1-F6EECF244321}">
                <p14:modId xmlns:p14="http://schemas.microsoft.com/office/powerpoint/2010/main" val="3413437559"/>
              </p:ext>
            </p:extLst>
          </p:nvPr>
        </p:nvGraphicFramePr>
        <p:xfrm>
          <a:off x="628650" y="1926266"/>
          <a:ext cx="7886700" cy="43575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9955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FF708-716E-C438-6FFA-F6EE33D6C59B}"/>
              </a:ext>
            </a:extLst>
          </p:cNvPr>
          <p:cNvSpPr>
            <a:spLocks noGrp="1"/>
          </p:cNvSpPr>
          <p:nvPr>
            <p:ph type="title"/>
          </p:nvPr>
        </p:nvSpPr>
        <p:spPr/>
        <p:txBody>
          <a:bodyPr/>
          <a:lstStyle/>
          <a:p>
            <a:r>
              <a:rPr lang="en-GB" dirty="0"/>
              <a:t>School Block – Minimum Funding Levels (MFLS)</a:t>
            </a:r>
          </a:p>
        </p:txBody>
      </p:sp>
      <p:sp>
        <p:nvSpPr>
          <p:cNvPr id="3" name="Content Placeholder 2">
            <a:extLst>
              <a:ext uri="{FF2B5EF4-FFF2-40B4-BE49-F238E27FC236}">
                <a16:creationId xmlns:a16="http://schemas.microsoft.com/office/drawing/2014/main" id="{87D82C8F-E8C9-C487-B13C-68CD45DDFA20}"/>
              </a:ext>
            </a:extLst>
          </p:cNvPr>
          <p:cNvSpPr>
            <a:spLocks noGrp="1"/>
          </p:cNvSpPr>
          <p:nvPr>
            <p:ph idx="1"/>
          </p:nvPr>
        </p:nvSpPr>
        <p:spPr/>
        <p:txBody>
          <a:bodyPr/>
          <a:lstStyle/>
          <a:p>
            <a:pPr marL="0" indent="0">
              <a:buNone/>
            </a:pPr>
            <a:r>
              <a:rPr lang="en-GB" sz="2400" dirty="0"/>
              <a:t>Derby’s average percentage increase per pupil continues to increase a real positive for Derby’s schools.   The per pupil increase within the block is 5.8% with an overall 4.5% increase in Derby’s School’s budgets (as identified in appendix 1). </a:t>
            </a:r>
          </a:p>
          <a:p>
            <a:pPr marL="0" indent="0">
              <a:buNone/>
            </a:pPr>
            <a:endParaRPr lang="en-GB" sz="2400" dirty="0"/>
          </a:p>
          <a:p>
            <a:pPr marL="0" indent="0">
              <a:buNone/>
            </a:pPr>
            <a:r>
              <a:rPr lang="en-GB" sz="2400" dirty="0"/>
              <a:t>Notwithstanding the mainstreaming of the 2 grants Derby’s per pupil amount is on average </a:t>
            </a:r>
            <a:r>
              <a:rPr lang="en-GB" sz="2400" b="1" dirty="0"/>
              <a:t>23.6% greater than the MFL set for primary and on average 22.8% for secondary pupils, with some schools receiving 55% above the MFL.  No Derby schools are set to receive the basic MFL as stated by the DfE.  Note 4.8</a:t>
            </a:r>
            <a:endParaRPr lang="en-GB" sz="2400" dirty="0"/>
          </a:p>
          <a:p>
            <a:endParaRPr lang="en-GB" dirty="0"/>
          </a:p>
        </p:txBody>
      </p:sp>
    </p:spTree>
    <p:extLst>
      <p:ext uri="{BB962C8B-B14F-4D97-AF65-F5344CB8AC3E}">
        <p14:creationId xmlns:p14="http://schemas.microsoft.com/office/powerpoint/2010/main" val="3688330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1FA28-B455-E684-4604-B11F718F5B2A}"/>
              </a:ext>
            </a:extLst>
          </p:cNvPr>
          <p:cNvSpPr>
            <a:spLocks noGrp="1"/>
          </p:cNvSpPr>
          <p:nvPr>
            <p:ph type="title"/>
          </p:nvPr>
        </p:nvSpPr>
        <p:spPr/>
        <p:txBody>
          <a:bodyPr/>
          <a:lstStyle/>
          <a:p>
            <a:r>
              <a:rPr lang="en-GB"/>
              <a:t>Schools Block -£278,787m </a:t>
            </a:r>
          </a:p>
        </p:txBody>
      </p:sp>
      <p:sp>
        <p:nvSpPr>
          <p:cNvPr id="3" name="Content Placeholder 2">
            <a:extLst>
              <a:ext uri="{FF2B5EF4-FFF2-40B4-BE49-F238E27FC236}">
                <a16:creationId xmlns:a16="http://schemas.microsoft.com/office/drawing/2014/main" id="{98049504-6039-8250-300E-229BA37F3857}"/>
              </a:ext>
            </a:extLst>
          </p:cNvPr>
          <p:cNvSpPr>
            <a:spLocks noGrp="1"/>
          </p:cNvSpPr>
          <p:nvPr>
            <p:ph idx="1"/>
          </p:nvPr>
        </p:nvSpPr>
        <p:spPr/>
        <p:txBody>
          <a:bodyPr/>
          <a:lstStyle/>
          <a:p>
            <a:pPr marL="0" indent="0">
              <a:buNone/>
            </a:pPr>
            <a:r>
              <a:rPr lang="en-GB" sz="1800"/>
              <a:t>The following set of principles will be applied to Derby’s Schools Block Funding Formula for 2026-27</a:t>
            </a:r>
          </a:p>
          <a:p>
            <a:pPr lvl="0"/>
            <a:r>
              <a:rPr lang="en-GB" sz="1800"/>
              <a:t>Implementation of the National Funding Formula rates in the local funding formula. Derby currently mirrors rates set by DfE at 100%.</a:t>
            </a:r>
          </a:p>
          <a:p>
            <a:pPr lvl="0"/>
            <a:r>
              <a:rPr lang="en-GB" sz="1800"/>
              <a:t>A Minimum Funding Guarantee set at 0% (per pupil funding protection mechanism), the most favourable percentage for schools. This applies to only 4 schools (down from 14 the previous year); a positive position as all schools are funded at the NFF levels and the MFG is set at the maximum amount allowable in the regulations. </a:t>
            </a:r>
          </a:p>
          <a:p>
            <a:pPr lvl="0"/>
            <a:r>
              <a:rPr lang="en-GB" sz="1800"/>
              <a:t>A transfer of £1.394m (0.5%) to the High Needs Block. Schools Forum have the powers to approve a transfer of up to 0.5% from the Schools Block to other areas of the DSG.  The amount requested for 2026-27 is within the permitted limit.</a:t>
            </a:r>
          </a:p>
          <a:p>
            <a:pPr lvl="0"/>
            <a:r>
              <a:rPr lang="en-GB" sz="1800"/>
              <a:t>A cap on growth above 2% (up from 0.5% in 2025-26), scaling back of 67.37% (again more favourable from 85.4% 2205-26). Such a requirement is necessary due to the funding challenges arising from both below inflation allocation increase and greater take up of free school meals (FSM).</a:t>
            </a:r>
          </a:p>
          <a:p>
            <a:endParaRPr lang="en-GB" sz="1800"/>
          </a:p>
        </p:txBody>
      </p:sp>
    </p:spTree>
    <p:extLst>
      <p:ext uri="{BB962C8B-B14F-4D97-AF65-F5344CB8AC3E}">
        <p14:creationId xmlns:p14="http://schemas.microsoft.com/office/powerpoint/2010/main" val="40125118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C98394-720B-B576-37FF-1BD2365AE2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1D5494-42E4-31FF-0C03-93621E248D9D}"/>
              </a:ext>
            </a:extLst>
          </p:cNvPr>
          <p:cNvSpPr>
            <a:spLocks noGrp="1"/>
          </p:cNvSpPr>
          <p:nvPr>
            <p:ph type="title"/>
          </p:nvPr>
        </p:nvSpPr>
        <p:spPr>
          <a:xfrm>
            <a:off x="0" y="0"/>
            <a:ext cx="9144000" cy="1244600"/>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buNone/>
            </a:pPr>
            <a:r>
              <a:rPr lang="en-GB" sz="3200" b="1" dirty="0">
                <a:solidFill>
                  <a:schemeClr val="bg1"/>
                </a:solidFill>
              </a:rPr>
              <a:t>School Budget – Capping &amp; Scaling – explained</a:t>
            </a:r>
            <a:br>
              <a:rPr lang="en-GB" sz="3200" b="1" dirty="0">
                <a:solidFill>
                  <a:schemeClr val="bg1"/>
                </a:solidFill>
              </a:rPr>
            </a:br>
            <a:endParaRPr lang="en-GB" sz="3200" b="1" dirty="0">
              <a:solidFill>
                <a:schemeClr val="bg1"/>
              </a:solidFill>
            </a:endParaRPr>
          </a:p>
        </p:txBody>
      </p:sp>
      <p:sp>
        <p:nvSpPr>
          <p:cNvPr id="3" name="Content Placeholder 2">
            <a:extLst>
              <a:ext uri="{FF2B5EF4-FFF2-40B4-BE49-F238E27FC236}">
                <a16:creationId xmlns:a16="http://schemas.microsoft.com/office/drawing/2014/main" id="{3F04D946-4067-D091-7B88-C677D0DA6105}"/>
              </a:ext>
            </a:extLst>
          </p:cNvPr>
          <p:cNvSpPr>
            <a:spLocks noGrp="1"/>
          </p:cNvSpPr>
          <p:nvPr>
            <p:ph idx="1"/>
          </p:nvPr>
        </p:nvSpPr>
        <p:spPr>
          <a:xfrm>
            <a:off x="457200" y="1244600"/>
            <a:ext cx="8229600" cy="4881563"/>
          </a:xfrm>
        </p:spPr>
        <p:txBody>
          <a:bodyPr/>
          <a:lstStyle/>
          <a:p>
            <a:r>
              <a:rPr lang="en-GB" sz="2000" dirty="0"/>
              <a:t>This particular mechanism helps to prevent excessive year-on-year funding increases (gains) for some schools, allowing for a more even distribution of available funds across all schools in the area. This means that schools with the largest potential gains under the funding formula have those gains limited ("capped") and partially redirected ("scaled") for wider distribution. (Affects those with the largest gains)</a:t>
            </a:r>
          </a:p>
          <a:p>
            <a:r>
              <a:rPr lang="en-GB" sz="2000" dirty="0"/>
              <a:t>Capping – maximum limit on a percentage gain </a:t>
            </a:r>
          </a:p>
          <a:p>
            <a:r>
              <a:rPr lang="en-GB" sz="2000" dirty="0"/>
              <a:t>Scaling – is applied to the amount of gain received above the set cap</a:t>
            </a:r>
          </a:p>
          <a:p>
            <a:r>
              <a:rPr lang="en-GB" sz="2000" dirty="0"/>
              <a:t>In 25/26 </a:t>
            </a:r>
            <a:r>
              <a:rPr lang="en-US" sz="2000" dirty="0"/>
              <a:t>A cap on growth above 0.5%, scaling back of 85.4%. </a:t>
            </a:r>
            <a:endParaRPr lang="en-GB" sz="2000"/>
          </a:p>
          <a:p>
            <a:pPr marL="0" indent="0">
              <a:buNone/>
            </a:pPr>
            <a:endParaRPr lang="en-GB" dirty="0"/>
          </a:p>
        </p:txBody>
      </p:sp>
      <p:pic>
        <p:nvPicPr>
          <p:cNvPr id="5" name="Picture 4" descr="A screenshot of a spreadsheet&#10;&#10;AI-generated content may be incorrect.">
            <a:extLst>
              <a:ext uri="{FF2B5EF4-FFF2-40B4-BE49-F238E27FC236}">
                <a16:creationId xmlns:a16="http://schemas.microsoft.com/office/drawing/2014/main" id="{EB789C91-3CCF-0D0A-408F-D0DEBA6BE8AD}"/>
              </a:ext>
            </a:extLst>
          </p:cNvPr>
          <p:cNvPicPr>
            <a:picLocks noChangeAspect="1"/>
          </p:cNvPicPr>
          <p:nvPr/>
        </p:nvPicPr>
        <p:blipFill>
          <a:blip r:embed="rId3"/>
          <a:stretch>
            <a:fillRect/>
          </a:stretch>
        </p:blipFill>
        <p:spPr>
          <a:xfrm>
            <a:off x="1131312" y="4370243"/>
            <a:ext cx="6881378" cy="1265958"/>
          </a:xfrm>
          <a:prstGeom prst="rect">
            <a:avLst/>
          </a:prstGeom>
        </p:spPr>
      </p:pic>
    </p:spTree>
    <p:extLst>
      <p:ext uri="{BB962C8B-B14F-4D97-AF65-F5344CB8AC3E}">
        <p14:creationId xmlns:p14="http://schemas.microsoft.com/office/powerpoint/2010/main" val="13649123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5D5D48-C092-A0DA-E577-E0D3AC4636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0AF3E7-7F4E-F35F-F520-A26AEF0423BB}"/>
              </a:ext>
            </a:extLst>
          </p:cNvPr>
          <p:cNvSpPr>
            <a:spLocks noGrp="1"/>
          </p:cNvSpPr>
          <p:nvPr>
            <p:ph type="title"/>
          </p:nvPr>
        </p:nvSpPr>
        <p:spPr>
          <a:xfrm>
            <a:off x="0" y="0"/>
            <a:ext cx="9144000" cy="1052736"/>
          </a:xfr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buNone/>
            </a:pPr>
            <a:r>
              <a:rPr lang="en-GB" sz="4000" b="1">
                <a:solidFill>
                  <a:schemeClr val="bg1"/>
                </a:solidFill>
              </a:rPr>
              <a:t>School Budget MFG </a:t>
            </a:r>
            <a:r>
              <a:rPr lang="en-GB" sz="4000" b="1" dirty="0">
                <a:solidFill>
                  <a:schemeClr val="bg1"/>
                </a:solidFill>
              </a:rPr>
              <a:t>explained</a:t>
            </a:r>
            <a:endParaRPr lang="en-GB" sz="4000" b="1">
              <a:solidFill>
                <a:schemeClr val="bg1"/>
              </a:solidFill>
            </a:endParaRPr>
          </a:p>
        </p:txBody>
      </p:sp>
      <p:sp>
        <p:nvSpPr>
          <p:cNvPr id="3" name="Content Placeholder 2">
            <a:extLst>
              <a:ext uri="{FF2B5EF4-FFF2-40B4-BE49-F238E27FC236}">
                <a16:creationId xmlns:a16="http://schemas.microsoft.com/office/drawing/2014/main" id="{ED075EF3-9824-E18B-39E4-A2B6AD46CD0E}"/>
              </a:ext>
            </a:extLst>
          </p:cNvPr>
          <p:cNvSpPr>
            <a:spLocks noGrp="1"/>
          </p:cNvSpPr>
          <p:nvPr>
            <p:ph idx="1"/>
          </p:nvPr>
        </p:nvSpPr>
        <p:spPr>
          <a:xfrm>
            <a:off x="393192" y="1166018"/>
            <a:ext cx="8229600" cy="4525963"/>
          </a:xfrm>
        </p:spPr>
        <p:txBody>
          <a:bodyPr/>
          <a:lstStyle/>
          <a:p>
            <a:r>
              <a:rPr lang="en-GB" b="1"/>
              <a:t>Minimum funding levels/ Minimum funding guarantee  </a:t>
            </a:r>
            <a:r>
              <a:rPr lang="en-GB" sz="2000"/>
              <a:t>This a mechanism used in the school funding formula to ensure that schools do not experience a significant reduction in their per-pupil funding year-on-year.  The lower the set threshold the more money is release back into the formula , (affects those with year on year reductions)</a:t>
            </a:r>
          </a:p>
          <a:p>
            <a:r>
              <a:rPr lang="en-GB" sz="2000"/>
              <a:t>In 25/26 0% was applied and 14 schools were on the MFG</a:t>
            </a:r>
          </a:p>
          <a:p>
            <a:endParaRPr lang="en-GB" sz="2000"/>
          </a:p>
          <a:p>
            <a:endParaRPr lang="en-GB"/>
          </a:p>
        </p:txBody>
      </p:sp>
      <p:pic>
        <p:nvPicPr>
          <p:cNvPr id="6" name="Picture 5" descr="A green and white rectangular object with black text&#10;&#10;AI-generated content may be incorrect.">
            <a:extLst>
              <a:ext uri="{FF2B5EF4-FFF2-40B4-BE49-F238E27FC236}">
                <a16:creationId xmlns:a16="http://schemas.microsoft.com/office/drawing/2014/main" id="{41CE4677-95FE-1E48-852E-F2490FD98D1D}"/>
              </a:ext>
            </a:extLst>
          </p:cNvPr>
          <p:cNvPicPr>
            <a:picLocks noChangeAspect="1"/>
          </p:cNvPicPr>
          <p:nvPr/>
        </p:nvPicPr>
        <p:blipFill>
          <a:blip r:embed="rId3"/>
          <a:stretch>
            <a:fillRect/>
          </a:stretch>
        </p:blipFill>
        <p:spPr>
          <a:xfrm>
            <a:off x="1679178" y="4118513"/>
            <a:ext cx="5481467" cy="2007650"/>
          </a:xfrm>
          <a:prstGeom prst="rect">
            <a:avLst/>
          </a:prstGeom>
        </p:spPr>
      </p:pic>
    </p:spTree>
    <p:extLst>
      <p:ext uri="{BB962C8B-B14F-4D97-AF65-F5344CB8AC3E}">
        <p14:creationId xmlns:p14="http://schemas.microsoft.com/office/powerpoint/2010/main" val="27109390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F800D-1E6D-8213-88AA-2CAC319820C8}"/>
              </a:ext>
            </a:extLst>
          </p:cNvPr>
          <p:cNvSpPr>
            <a:spLocks noGrp="1"/>
          </p:cNvSpPr>
          <p:nvPr>
            <p:ph type="title"/>
          </p:nvPr>
        </p:nvSpPr>
        <p:spPr/>
        <p:txBody>
          <a:bodyPr/>
          <a:lstStyle/>
          <a:p>
            <a:r>
              <a:rPr lang="en-GB"/>
              <a:t>Pupil Premium</a:t>
            </a:r>
          </a:p>
        </p:txBody>
      </p:sp>
      <p:sp>
        <p:nvSpPr>
          <p:cNvPr id="3" name="Content Placeholder 2">
            <a:extLst>
              <a:ext uri="{FF2B5EF4-FFF2-40B4-BE49-F238E27FC236}">
                <a16:creationId xmlns:a16="http://schemas.microsoft.com/office/drawing/2014/main" id="{957C7DCB-2561-AE3F-F40D-C3876AEF3379}"/>
              </a:ext>
            </a:extLst>
          </p:cNvPr>
          <p:cNvSpPr>
            <a:spLocks noGrp="1"/>
          </p:cNvSpPr>
          <p:nvPr>
            <p:ph idx="1"/>
          </p:nvPr>
        </p:nvSpPr>
        <p:spPr/>
        <p:txBody>
          <a:bodyPr/>
          <a:lstStyle/>
          <a:p>
            <a:r>
              <a:rPr lang="en-GB" sz="2800"/>
              <a:t>Pupil premium funding rates for the financial year 2026-2027 </a:t>
            </a:r>
            <a:r>
              <a:rPr lang="en-GB" sz="2800" b="1"/>
              <a:t>have been announced.</a:t>
            </a:r>
            <a:r>
              <a:rPr lang="en-GB" sz="2800" i="1"/>
              <a:t>    </a:t>
            </a:r>
            <a:r>
              <a:rPr lang="en-GB" sz="2800"/>
              <a:t>These rates are increasing by 2.23%, in line with the GDP deflator measure of inflation.</a:t>
            </a:r>
          </a:p>
          <a:p>
            <a:pPr lvl="0"/>
            <a:r>
              <a:rPr lang="en-GB" sz="2800"/>
              <a:t>primary FSM6 pupils: £1,550</a:t>
            </a:r>
          </a:p>
          <a:p>
            <a:pPr lvl="0"/>
            <a:r>
              <a:rPr lang="en-GB" sz="2800"/>
              <a:t>secondary FSM6 pupils: £1,100</a:t>
            </a:r>
          </a:p>
          <a:p>
            <a:pPr lvl="0"/>
            <a:r>
              <a:rPr lang="en-GB" sz="2800"/>
              <a:t>looked-after children: £2,690.</a:t>
            </a:r>
          </a:p>
          <a:p>
            <a:pPr lvl="0"/>
            <a:r>
              <a:rPr lang="en-GB" sz="2800"/>
              <a:t>children who have ceased to be looked-after £2,690.</a:t>
            </a:r>
          </a:p>
          <a:p>
            <a:pPr lvl="0"/>
            <a:r>
              <a:rPr lang="en-GB" sz="2800"/>
              <a:t>service children £360</a:t>
            </a:r>
          </a:p>
          <a:p>
            <a:endParaRPr lang="en-GB"/>
          </a:p>
        </p:txBody>
      </p:sp>
    </p:spTree>
    <p:extLst>
      <p:ext uri="{BB962C8B-B14F-4D97-AF65-F5344CB8AC3E}">
        <p14:creationId xmlns:p14="http://schemas.microsoft.com/office/powerpoint/2010/main" val="294845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8B0A9-1193-3B11-6DC1-F2198DB60B19}"/>
              </a:ext>
            </a:extLst>
          </p:cNvPr>
          <p:cNvSpPr>
            <a:spLocks noGrp="1"/>
          </p:cNvSpPr>
          <p:nvPr>
            <p:ph type="title"/>
          </p:nvPr>
        </p:nvSpPr>
        <p:spPr/>
        <p:txBody>
          <a:bodyPr/>
          <a:lstStyle/>
          <a:p>
            <a:r>
              <a:rPr lang="en-GB" sz="4000"/>
              <a:t>Central School Services Block £2.355m</a:t>
            </a:r>
            <a:br>
              <a:rPr lang="en-US"/>
            </a:br>
            <a:endParaRPr lang="en-GB"/>
          </a:p>
        </p:txBody>
      </p:sp>
      <p:sp>
        <p:nvSpPr>
          <p:cNvPr id="3" name="Content Placeholder 2">
            <a:extLst>
              <a:ext uri="{FF2B5EF4-FFF2-40B4-BE49-F238E27FC236}">
                <a16:creationId xmlns:a16="http://schemas.microsoft.com/office/drawing/2014/main" id="{9919CF81-D766-C69D-82E4-C01BF593CC74}"/>
              </a:ext>
            </a:extLst>
          </p:cNvPr>
          <p:cNvSpPr>
            <a:spLocks noGrp="1"/>
          </p:cNvSpPr>
          <p:nvPr>
            <p:ph idx="1"/>
          </p:nvPr>
        </p:nvSpPr>
        <p:spPr/>
        <p:txBody>
          <a:bodyPr/>
          <a:lstStyle/>
          <a:p>
            <a:pPr marL="0" indent="0">
              <a:buNone/>
            </a:pPr>
            <a:r>
              <a:rPr lang="en-GB" dirty="0"/>
              <a:t>The Central School Services Block continues to be reduced. For 2026-2027 the reduction is circa £0.110m.</a:t>
            </a:r>
          </a:p>
          <a:p>
            <a:pPr marL="0" indent="0">
              <a:buNone/>
            </a:pPr>
            <a:r>
              <a:rPr lang="en-GB" dirty="0"/>
              <a:t>Central Services Block continues to support historic commitments.</a:t>
            </a:r>
          </a:p>
          <a:p>
            <a:pPr marL="0" indent="0">
              <a:buNone/>
            </a:pPr>
            <a:endParaRPr lang="en-GB" dirty="0"/>
          </a:p>
          <a:p>
            <a:pPr marL="0" indent="0">
              <a:buNone/>
            </a:pPr>
            <a:r>
              <a:rPr lang="en-GB" dirty="0"/>
              <a:t>To Note Derby City Council general fund pays all borrowing costs as a result of the DSG deficit.</a:t>
            </a:r>
          </a:p>
          <a:p>
            <a:endParaRPr lang="en-GB"/>
          </a:p>
        </p:txBody>
      </p:sp>
    </p:spTree>
    <p:extLst>
      <p:ext uri="{BB962C8B-B14F-4D97-AF65-F5344CB8AC3E}">
        <p14:creationId xmlns:p14="http://schemas.microsoft.com/office/powerpoint/2010/main" val="2988886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38B14-882A-9B15-01CC-891BC4FF7C57}"/>
              </a:ext>
            </a:extLst>
          </p:cNvPr>
          <p:cNvSpPr>
            <a:spLocks noGrp="1"/>
          </p:cNvSpPr>
          <p:nvPr>
            <p:ph type="title"/>
          </p:nvPr>
        </p:nvSpPr>
        <p:spPr/>
        <p:txBody>
          <a:bodyPr/>
          <a:lstStyle/>
          <a:p>
            <a:r>
              <a:rPr lang="en-GB"/>
              <a:t>Early Years Block £47.917m </a:t>
            </a:r>
          </a:p>
        </p:txBody>
      </p:sp>
      <p:sp>
        <p:nvSpPr>
          <p:cNvPr id="3" name="Content Placeholder 2">
            <a:extLst>
              <a:ext uri="{FF2B5EF4-FFF2-40B4-BE49-F238E27FC236}">
                <a16:creationId xmlns:a16="http://schemas.microsoft.com/office/drawing/2014/main" id="{180431E5-33FE-96DF-CBF0-00B9B50B5DB6}"/>
              </a:ext>
            </a:extLst>
          </p:cNvPr>
          <p:cNvSpPr>
            <a:spLocks noGrp="1"/>
          </p:cNvSpPr>
          <p:nvPr>
            <p:ph idx="1"/>
          </p:nvPr>
        </p:nvSpPr>
        <p:spPr/>
        <p:txBody>
          <a:bodyPr/>
          <a:lstStyle/>
          <a:p>
            <a:pPr marL="0" indent="0">
              <a:buNone/>
            </a:pPr>
            <a:r>
              <a:rPr lang="en-GB" sz="2000" b="1" dirty="0"/>
              <a:t>The main principles adopted by Derby City for allocating funding to providers is as follows</a:t>
            </a:r>
            <a:r>
              <a:rPr lang="en-GB" sz="2000" dirty="0"/>
              <a:t>, </a:t>
            </a:r>
          </a:p>
          <a:p>
            <a:pPr marL="0" indent="0">
              <a:buNone/>
            </a:pPr>
            <a:endParaRPr lang="en-GB" sz="2000" dirty="0"/>
          </a:p>
          <a:p>
            <a:pPr lvl="0"/>
            <a:r>
              <a:rPr lang="en-GB" sz="2000" dirty="0"/>
              <a:t>Passport maximum affordable funding as a priority to all qualifying providers. (minimum 97% based on DfE passport tool)</a:t>
            </a:r>
          </a:p>
          <a:p>
            <a:pPr lvl="0"/>
            <a:r>
              <a:rPr lang="en-GB" sz="2000" dirty="0"/>
              <a:t>Create contingency fund in line with DFE guidelines.</a:t>
            </a:r>
          </a:p>
          <a:p>
            <a:pPr lvl="0"/>
            <a:r>
              <a:rPr lang="en-GB" sz="2000" dirty="0"/>
              <a:t>Create inclusion funds for all age ranges in line with DfE guidelines.</a:t>
            </a:r>
          </a:p>
          <a:p>
            <a:pPr lvl="0"/>
            <a:r>
              <a:rPr lang="en-GB" sz="2000" dirty="0"/>
              <a:t>Passport as directed both Disability Access Fund and Pupil Premium</a:t>
            </a:r>
          </a:p>
          <a:p>
            <a:pPr lvl="0"/>
            <a:r>
              <a:rPr lang="en-GB" sz="2000" dirty="0"/>
              <a:t>Top slice for each category to provide support for children with additional and emerging special educational needs, improving school readiness and a positive transition into primary school. This will be additional to the EYIF funded through the High Needs Block. </a:t>
            </a:r>
          </a:p>
          <a:p>
            <a:pPr marL="0" lvl="0" indent="0">
              <a:buNone/>
            </a:pPr>
            <a:endParaRPr lang="en-GB" sz="2000" dirty="0"/>
          </a:p>
          <a:p>
            <a:pPr marL="0" lvl="0" indent="0">
              <a:buNone/>
            </a:pPr>
            <a:endParaRPr lang="en-GB" sz="2000" dirty="0"/>
          </a:p>
        </p:txBody>
      </p:sp>
    </p:spTree>
    <p:extLst>
      <p:ext uri="{BB962C8B-B14F-4D97-AF65-F5344CB8AC3E}">
        <p14:creationId xmlns:p14="http://schemas.microsoft.com/office/powerpoint/2010/main" val="7456126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D8AB7-2537-5D59-0CCC-7522626FB373}"/>
              </a:ext>
            </a:extLst>
          </p:cNvPr>
          <p:cNvSpPr>
            <a:spLocks noGrp="1"/>
          </p:cNvSpPr>
          <p:nvPr>
            <p:ph type="title"/>
          </p:nvPr>
        </p:nvSpPr>
        <p:spPr/>
        <p:txBody>
          <a:bodyPr/>
          <a:lstStyle/>
          <a:p>
            <a:r>
              <a:rPr lang="en-GB" dirty="0"/>
              <a:t>Early Years Block </a:t>
            </a:r>
          </a:p>
        </p:txBody>
      </p:sp>
      <p:sp>
        <p:nvSpPr>
          <p:cNvPr id="3" name="Content Placeholder 2">
            <a:extLst>
              <a:ext uri="{FF2B5EF4-FFF2-40B4-BE49-F238E27FC236}">
                <a16:creationId xmlns:a16="http://schemas.microsoft.com/office/drawing/2014/main" id="{896ED483-A73D-CD56-613A-DC5CB6C3CCE8}"/>
              </a:ext>
            </a:extLst>
          </p:cNvPr>
          <p:cNvSpPr>
            <a:spLocks noGrp="1"/>
          </p:cNvSpPr>
          <p:nvPr>
            <p:ph idx="1"/>
          </p:nvPr>
        </p:nvSpPr>
        <p:spPr/>
        <p:txBody>
          <a:bodyPr/>
          <a:lstStyle/>
          <a:p>
            <a:pPr marL="0" lvl="0" indent="0">
              <a:buNone/>
            </a:pPr>
            <a:r>
              <a:rPr lang="en-GB" dirty="0"/>
              <a:t>Provider hourly rates are as follows</a:t>
            </a:r>
          </a:p>
          <a:p>
            <a:r>
              <a:rPr lang="en-GB" sz="2000" dirty="0"/>
              <a:t>3 and 4-year-olds base rate of £5.79 an increase of £0.27per hour (4.89%).</a:t>
            </a:r>
          </a:p>
          <a:p>
            <a:pPr lvl="0"/>
            <a:r>
              <a:rPr lang="en-GB" sz="2000" dirty="0"/>
              <a:t>Additional Support 2-year-olds of £8.42. per hour this is an increase of £0.32 per hour (3.95%). </a:t>
            </a:r>
          </a:p>
          <a:p>
            <a:pPr lvl="0"/>
            <a:r>
              <a:rPr lang="en-GB" sz="2000" dirty="0"/>
              <a:t>Working parent 2-year-olds of £8.42 per hour this is an increase of £0.32 per hour (3.95%).</a:t>
            </a:r>
          </a:p>
          <a:p>
            <a:r>
              <a:rPr lang="en-GB" sz="2000" dirty="0"/>
              <a:t>Working parents 9 months to 2-year-olds of £11.46 per hour this is an increase of £0.30 per hour (2.69%.)</a:t>
            </a:r>
          </a:p>
          <a:p>
            <a:pPr marL="0" lvl="0" indent="0">
              <a:buNone/>
            </a:pPr>
            <a:r>
              <a:rPr lang="en-GB" sz="2000" b="1" dirty="0"/>
              <a:t>Early Years Pupil Premium (EYPP)</a:t>
            </a:r>
            <a:r>
              <a:rPr lang="en-GB" sz="2000" dirty="0"/>
              <a:t>: The rate will increase by 15% to </a:t>
            </a:r>
            <a:r>
              <a:rPr lang="en-GB" sz="2000" b="1" dirty="0"/>
              <a:t>£1.15 per hour</a:t>
            </a:r>
            <a:r>
              <a:rPr lang="en-GB" sz="2000" dirty="0"/>
              <a:t> per eligible child (approx. £655.50 per year).</a:t>
            </a:r>
          </a:p>
          <a:p>
            <a:pPr marL="0" lvl="0" indent="0">
              <a:buNone/>
            </a:pPr>
            <a:r>
              <a:rPr lang="en-GB" sz="2000" b="1" dirty="0"/>
              <a:t>Disability Access Fund (DAF)</a:t>
            </a:r>
            <a:r>
              <a:rPr lang="en-GB" sz="2000" dirty="0"/>
              <a:t>: The annual flat-rate payment for eligible children will rise to </a:t>
            </a:r>
            <a:r>
              <a:rPr lang="en-GB" sz="2000" b="1" dirty="0"/>
              <a:t>£975</a:t>
            </a:r>
            <a:r>
              <a:rPr lang="en-GB" sz="2000" dirty="0"/>
              <a:t>.</a:t>
            </a:r>
          </a:p>
          <a:p>
            <a:pPr marL="0" lvl="0" indent="0">
              <a:buNone/>
            </a:pPr>
            <a:r>
              <a:rPr lang="en-GB" sz="2000" b="1" dirty="0"/>
              <a:t>Maintained Nursery Schools (MNS)</a:t>
            </a:r>
            <a:r>
              <a:rPr lang="en-GB" sz="2000" dirty="0"/>
              <a:t>: Supplementary funding minimum hourly rates have increased to </a:t>
            </a:r>
            <a:r>
              <a:rPr lang="en-GB" sz="2000" b="1" dirty="0"/>
              <a:t>£5.47</a:t>
            </a:r>
            <a:r>
              <a:rPr lang="en-GB" sz="2000" dirty="0"/>
              <a:t>, with a cap of £10 per hour. </a:t>
            </a:r>
          </a:p>
          <a:p>
            <a:pPr marL="0" indent="0">
              <a:buNone/>
            </a:pPr>
            <a:endParaRPr lang="en-GB" dirty="0"/>
          </a:p>
        </p:txBody>
      </p:sp>
    </p:spTree>
    <p:extLst>
      <p:ext uri="{BB962C8B-B14F-4D97-AF65-F5344CB8AC3E}">
        <p14:creationId xmlns:p14="http://schemas.microsoft.com/office/powerpoint/2010/main" val="24829524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06FC6-FD9B-193C-EFDF-538AF83F6C68}"/>
              </a:ext>
            </a:extLst>
          </p:cNvPr>
          <p:cNvSpPr>
            <a:spLocks noGrp="1"/>
          </p:cNvSpPr>
          <p:nvPr>
            <p:ph type="title"/>
          </p:nvPr>
        </p:nvSpPr>
        <p:spPr/>
        <p:txBody>
          <a:bodyPr/>
          <a:lstStyle/>
          <a:p>
            <a:r>
              <a:rPr lang="en-GB"/>
              <a:t>High Needs Block £67.5746m </a:t>
            </a:r>
          </a:p>
        </p:txBody>
      </p:sp>
      <p:sp>
        <p:nvSpPr>
          <p:cNvPr id="3" name="Content Placeholder 2">
            <a:extLst>
              <a:ext uri="{FF2B5EF4-FFF2-40B4-BE49-F238E27FC236}">
                <a16:creationId xmlns:a16="http://schemas.microsoft.com/office/drawing/2014/main" id="{6232F193-547C-5A5E-19BD-04EC87695374}"/>
              </a:ext>
            </a:extLst>
          </p:cNvPr>
          <p:cNvSpPr>
            <a:spLocks noGrp="1"/>
          </p:cNvSpPr>
          <p:nvPr>
            <p:ph idx="1"/>
          </p:nvPr>
        </p:nvSpPr>
        <p:spPr/>
        <p:txBody>
          <a:bodyPr/>
          <a:lstStyle/>
          <a:p>
            <a:pPr marL="0" indent="0">
              <a:buNone/>
            </a:pPr>
            <a:r>
              <a:rPr lang="en-GB" sz="2400" dirty="0"/>
              <a:t>2026-27 sees the mainstreaming of the grants detailed in section1.3 into the HNB – in essence the base allocation for 2026-27 is </a:t>
            </a:r>
            <a:r>
              <a:rPr lang="en-GB" sz="2400" b="1" dirty="0"/>
              <a:t>cash flat.</a:t>
            </a:r>
          </a:p>
          <a:p>
            <a:pPr marL="0" indent="0">
              <a:buNone/>
            </a:pPr>
            <a:r>
              <a:rPr lang="en-GB" sz="2400" b="1" dirty="0"/>
              <a:t>Derby has suffered a pressure of £3m due to the decision made on the methodology of the HNB allocation – made up of the following </a:t>
            </a:r>
          </a:p>
          <a:p>
            <a:r>
              <a:rPr lang="en-GB" sz="2000" dirty="0"/>
              <a:t>No inflation (based on 3% assumption) £1.8m</a:t>
            </a:r>
          </a:p>
          <a:p>
            <a:r>
              <a:rPr lang="en-GB" sz="2000" dirty="0"/>
              <a:t>Suspension of HNFF £0.7m mainstreaming of grant</a:t>
            </a:r>
          </a:p>
          <a:p>
            <a:r>
              <a:rPr lang="en-GB" sz="2000" dirty="0"/>
              <a:t>October 24 census not then recognising Derby’s planned growth £0.5m)</a:t>
            </a:r>
          </a:p>
          <a:p>
            <a:endParaRPr lang="en-GB" sz="2000" dirty="0"/>
          </a:p>
          <a:p>
            <a:pPr marL="0" indent="0">
              <a:buNone/>
            </a:pPr>
            <a:r>
              <a:rPr lang="en-GB" dirty="0"/>
              <a:t>Reporting an in year deficit forecast in 2026/27 of £9.966 </a:t>
            </a:r>
            <a:endParaRPr lang="en-GB" sz="2000" dirty="0"/>
          </a:p>
        </p:txBody>
      </p:sp>
    </p:spTree>
    <p:extLst>
      <p:ext uri="{BB962C8B-B14F-4D97-AF65-F5344CB8AC3E}">
        <p14:creationId xmlns:p14="http://schemas.microsoft.com/office/powerpoint/2010/main" val="34484589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B2F539-A544-D55A-99A9-D5B380741E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AD4F15-346A-45CF-CAD9-790C18571BFC}"/>
              </a:ext>
            </a:extLst>
          </p:cNvPr>
          <p:cNvSpPr>
            <a:spLocks noGrp="1"/>
          </p:cNvSpPr>
          <p:nvPr>
            <p:ph type="title"/>
          </p:nvPr>
        </p:nvSpPr>
        <p:spPr>
          <a:xfrm>
            <a:off x="630936" y="256032"/>
            <a:ext cx="7879842" cy="1014984"/>
          </a:xfrm>
        </p:spPr>
        <p:style>
          <a:lnRef idx="2">
            <a:schemeClr val="accent1">
              <a:shade val="50000"/>
            </a:schemeClr>
          </a:lnRef>
          <a:fillRef idx="1">
            <a:schemeClr val="accent1"/>
          </a:fillRef>
          <a:effectRef idx="0">
            <a:schemeClr val="accent1"/>
          </a:effectRef>
          <a:fontRef idx="minor">
            <a:schemeClr val="lt1"/>
          </a:fontRef>
        </p:style>
        <p:txBody>
          <a:bodyPr anchor="b">
            <a:normAutofit/>
          </a:bodyPr>
          <a:lstStyle/>
          <a:p>
            <a:pPr lvl="0"/>
            <a:r>
              <a:rPr lang="en-GB" b="1" dirty="0"/>
              <a:t>In Conclusion</a:t>
            </a:r>
            <a:endParaRPr lang="en-GB" b="1"/>
          </a:p>
        </p:txBody>
      </p:sp>
      <p:graphicFrame>
        <p:nvGraphicFramePr>
          <p:cNvPr id="5" name="Content Placeholder 2">
            <a:extLst>
              <a:ext uri="{FF2B5EF4-FFF2-40B4-BE49-F238E27FC236}">
                <a16:creationId xmlns:a16="http://schemas.microsoft.com/office/drawing/2014/main" id="{3C3C4E52-DE93-09F7-39B6-431B5CC2A29C}"/>
              </a:ext>
            </a:extLst>
          </p:cNvPr>
          <p:cNvGraphicFramePr>
            <a:graphicFrameLocks noGrp="1"/>
          </p:cNvGraphicFramePr>
          <p:nvPr>
            <p:ph idx="1"/>
            <p:extLst>
              <p:ext uri="{D42A27DB-BD31-4B8C-83A1-F6EECF244321}">
                <p14:modId xmlns:p14="http://schemas.microsoft.com/office/powerpoint/2010/main" val="3158127493"/>
              </p:ext>
            </p:extLst>
          </p:nvPr>
        </p:nvGraphicFramePr>
        <p:xfrm>
          <a:off x="628650" y="1926266"/>
          <a:ext cx="7886700" cy="43575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95478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DB475-305B-67F9-CEFB-8BD32579037F}"/>
              </a:ext>
            </a:extLst>
          </p:cNvPr>
          <p:cNvSpPr>
            <a:spLocks noGrp="1"/>
          </p:cNvSpPr>
          <p:nvPr>
            <p:ph type="title"/>
          </p:nvPr>
        </p:nvSpPr>
        <p:spPr>
          <a:xfrm>
            <a:off x="374904" y="0"/>
            <a:ext cx="8229600" cy="1143000"/>
          </a:xfrm>
        </p:spPr>
        <p:txBody>
          <a:bodyPr/>
          <a:lstStyle/>
          <a:p>
            <a:r>
              <a:rPr lang="en-GB"/>
              <a:t>Schools Forum</a:t>
            </a:r>
          </a:p>
        </p:txBody>
      </p:sp>
      <p:graphicFrame>
        <p:nvGraphicFramePr>
          <p:cNvPr id="9" name="Content Placeholder 2">
            <a:extLst>
              <a:ext uri="{FF2B5EF4-FFF2-40B4-BE49-F238E27FC236}">
                <a16:creationId xmlns:a16="http://schemas.microsoft.com/office/drawing/2014/main" id="{BB2FBA6C-8A4D-E820-9FA0-DD31A5B506B2}"/>
              </a:ext>
            </a:extLst>
          </p:cNvPr>
          <p:cNvGraphicFramePr>
            <a:graphicFrameLocks noGrp="1"/>
          </p:cNvGraphicFramePr>
          <p:nvPr>
            <p:ph idx="1"/>
            <p:extLst>
              <p:ext uri="{D42A27DB-BD31-4B8C-83A1-F6EECF244321}">
                <p14:modId xmlns:p14="http://schemas.microsoft.com/office/powerpoint/2010/main" val="535408400"/>
              </p:ext>
            </p:extLst>
          </p:nvPr>
        </p:nvGraphicFramePr>
        <p:xfrm>
          <a:off x="539496" y="855122"/>
          <a:ext cx="8229600" cy="54173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05935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DF4FB-3CBC-EC7D-A0E4-C61FE2384CA1}"/>
              </a:ext>
            </a:extLst>
          </p:cNvPr>
          <p:cNvSpPr>
            <a:spLocks noGrp="1"/>
          </p:cNvSpPr>
          <p:nvPr>
            <p:ph type="title"/>
          </p:nvPr>
        </p:nvSpPr>
        <p:spPr/>
        <p:txBody>
          <a:bodyPr/>
          <a:lstStyle/>
          <a:p>
            <a:r>
              <a:rPr lang="en-GB" b="1"/>
              <a:t>Schools Block – National Context</a:t>
            </a:r>
            <a:endParaRPr lang="en-GB"/>
          </a:p>
        </p:txBody>
      </p:sp>
      <p:sp>
        <p:nvSpPr>
          <p:cNvPr id="3" name="Content Placeholder 2">
            <a:extLst>
              <a:ext uri="{FF2B5EF4-FFF2-40B4-BE49-F238E27FC236}">
                <a16:creationId xmlns:a16="http://schemas.microsoft.com/office/drawing/2014/main" id="{4D930869-D72C-DDBF-B84C-E01FAFDD0ADA}"/>
              </a:ext>
            </a:extLst>
          </p:cNvPr>
          <p:cNvSpPr>
            <a:spLocks noGrp="1"/>
          </p:cNvSpPr>
          <p:nvPr>
            <p:ph idx="1"/>
          </p:nvPr>
        </p:nvSpPr>
        <p:spPr>
          <a:xfrm>
            <a:off x="457200" y="1166018"/>
            <a:ext cx="8229600" cy="4525963"/>
          </a:xfrm>
        </p:spPr>
        <p:txBody>
          <a:bodyPr/>
          <a:lstStyle/>
          <a:p>
            <a:pPr marL="0" indent="0">
              <a:buNone/>
            </a:pPr>
            <a:r>
              <a:rPr lang="en-GB" sz="2000"/>
              <a:t>The changes to the Schools Block for 2026-2027 are as follows. </a:t>
            </a:r>
          </a:p>
          <a:p>
            <a:pPr lvl="0"/>
            <a:r>
              <a:rPr lang="en-GB" sz="2000" b="1"/>
              <a:t>A 3.2% increase for Primary and a 2.2% increase for Secondary</a:t>
            </a:r>
            <a:r>
              <a:rPr lang="en-GB" sz="2000"/>
              <a:t> has been applied to the Minimum funding levels per pupil, set as part of the NFF. T</a:t>
            </a:r>
            <a:r>
              <a:rPr lang="en-GB" sz="2000" b="1"/>
              <a:t>he increase is related to the mainstreaming of the two grants into the funding base</a:t>
            </a:r>
            <a:r>
              <a:rPr lang="en-GB" sz="2000"/>
              <a:t>. </a:t>
            </a:r>
          </a:p>
          <a:p>
            <a:pPr lvl="1"/>
            <a:r>
              <a:rPr lang="en-GB" sz="2000"/>
              <a:t>National Insurance contributions (NICs) grant</a:t>
            </a:r>
          </a:p>
          <a:p>
            <a:pPr lvl="1"/>
            <a:r>
              <a:rPr lang="en-GB" sz="2000"/>
              <a:t>Schools budget support grant (SBSG), </a:t>
            </a:r>
          </a:p>
          <a:p>
            <a:pPr marL="0" lvl="0" indent="0">
              <a:buNone/>
            </a:pPr>
            <a:endParaRPr lang="en-GB" sz="2000"/>
          </a:p>
          <a:p>
            <a:r>
              <a:rPr lang="en-GB" sz="2000"/>
              <a:t>The 2026-2027 DSG allocations reflect the continued change in the process for national non-domestic rates whereby the DfE will pay billing authorities directly for both academy and maintained schools.</a:t>
            </a:r>
          </a:p>
          <a:p>
            <a:pPr marL="0" indent="0">
              <a:buNone/>
            </a:pPr>
            <a:endParaRPr lang="en-GB" sz="2000"/>
          </a:p>
          <a:p>
            <a:pPr lvl="0"/>
            <a:r>
              <a:rPr lang="en-GB" sz="2000"/>
              <a:t>A separate grant will fund the extension of Free School Meals (FSM) to all Universal Credit households from September 2026; it will be paid in addition to the main funding blocks. (Value to be announced)</a:t>
            </a:r>
          </a:p>
          <a:p>
            <a:pPr marL="0" indent="0">
              <a:buNone/>
            </a:pPr>
            <a:r>
              <a:rPr lang="en-GB" sz="2000" b="1"/>
              <a:t> </a:t>
            </a:r>
            <a:endParaRPr lang="en-GB" sz="2000"/>
          </a:p>
        </p:txBody>
      </p:sp>
    </p:spTree>
    <p:extLst>
      <p:ext uri="{BB962C8B-B14F-4D97-AF65-F5344CB8AC3E}">
        <p14:creationId xmlns:p14="http://schemas.microsoft.com/office/powerpoint/2010/main" val="1272951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4AEA6-A260-D502-8478-DCC7CF43B3D3}"/>
              </a:ext>
            </a:extLst>
          </p:cNvPr>
          <p:cNvSpPr>
            <a:spLocks noGrp="1"/>
          </p:cNvSpPr>
          <p:nvPr>
            <p:ph type="title"/>
          </p:nvPr>
        </p:nvSpPr>
        <p:spPr/>
        <p:txBody>
          <a:bodyPr/>
          <a:lstStyle/>
          <a:p>
            <a:r>
              <a:rPr lang="en-GB"/>
              <a:t>Schools Block - </a:t>
            </a:r>
            <a:r>
              <a:rPr lang="en-US" sz="3600" b="1"/>
              <a:t>National funding formula (NFF) 2026 to 2027 </a:t>
            </a:r>
            <a:endParaRPr lang="en-GB"/>
          </a:p>
        </p:txBody>
      </p:sp>
      <p:pic>
        <p:nvPicPr>
          <p:cNvPr id="5" name="Content Placeholder 4">
            <a:extLst>
              <a:ext uri="{FF2B5EF4-FFF2-40B4-BE49-F238E27FC236}">
                <a16:creationId xmlns:a16="http://schemas.microsoft.com/office/drawing/2014/main" id="{B001890B-51DF-D2AA-01EB-B838ECBF9EA2}"/>
              </a:ext>
            </a:extLst>
          </p:cNvPr>
          <p:cNvPicPr>
            <a:picLocks noGrp="1" noChangeAspect="1"/>
          </p:cNvPicPr>
          <p:nvPr>
            <p:ph idx="1"/>
          </p:nvPr>
        </p:nvPicPr>
        <p:blipFill>
          <a:blip r:embed="rId2"/>
          <a:stretch>
            <a:fillRect/>
          </a:stretch>
        </p:blipFill>
        <p:spPr bwMode="auto">
          <a:xfrm>
            <a:off x="223976" y="1417638"/>
            <a:ext cx="8567115" cy="48185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60265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4BBF7-1666-FFF3-089B-A51482BD9990}"/>
              </a:ext>
            </a:extLst>
          </p:cNvPr>
          <p:cNvSpPr>
            <a:spLocks noGrp="1"/>
          </p:cNvSpPr>
          <p:nvPr>
            <p:ph type="title"/>
          </p:nvPr>
        </p:nvSpPr>
        <p:spPr/>
        <p:txBody>
          <a:bodyPr/>
          <a:lstStyle/>
          <a:p>
            <a:r>
              <a:rPr lang="en-GB" b="1"/>
              <a:t>Early Years Block - National Context</a:t>
            </a:r>
            <a:br>
              <a:rPr lang="en-GB"/>
            </a:br>
            <a:endParaRPr lang="en-GB"/>
          </a:p>
        </p:txBody>
      </p:sp>
      <p:sp>
        <p:nvSpPr>
          <p:cNvPr id="3" name="Content Placeholder 2">
            <a:extLst>
              <a:ext uri="{FF2B5EF4-FFF2-40B4-BE49-F238E27FC236}">
                <a16:creationId xmlns:a16="http://schemas.microsoft.com/office/drawing/2014/main" id="{A34DBAE8-04BA-1671-1D6C-C098DF61860E}"/>
              </a:ext>
            </a:extLst>
          </p:cNvPr>
          <p:cNvSpPr>
            <a:spLocks noGrp="1"/>
          </p:cNvSpPr>
          <p:nvPr>
            <p:ph idx="1"/>
          </p:nvPr>
        </p:nvSpPr>
        <p:spPr>
          <a:xfrm>
            <a:off x="457199" y="1166018"/>
            <a:ext cx="8588829" cy="4525963"/>
          </a:xfrm>
        </p:spPr>
        <p:txBody>
          <a:bodyPr/>
          <a:lstStyle/>
          <a:p>
            <a:pPr marL="0" indent="0">
              <a:buNone/>
            </a:pPr>
            <a:r>
              <a:rPr lang="en-GB" sz="1800"/>
              <a:t>For 2026 to 2027, there are 2 key adjustments to funding local authorities:</a:t>
            </a:r>
          </a:p>
          <a:p>
            <a:pPr lvl="0"/>
            <a:r>
              <a:rPr lang="en-GB" sz="1800"/>
              <a:t>funding provided through the 2025 to 2026 early years national insurance contributions and teachers’ pay grant (EYNTPG) has been rolled into the national average funding rate for 3 and 4-year-olds, 2-year-olds and 9 months to 2-years-old as stated in section 1.3. The DfE stated that in including this grant funding at national level, the government have reflected their scope of the 2025 to 2026 EYNTPG and have streamlined their approach to rolling funding in, compared to equivalent teachers' pay funding in previous years.</a:t>
            </a:r>
          </a:p>
          <a:p>
            <a:pPr lvl="0"/>
            <a:r>
              <a:rPr lang="en-GB" sz="1800"/>
              <a:t>from financial year 2026 to 2027, the government are introducing  a termly census headcounts, bringing the whole Early Years count process in line with the existing process for the working parents’ entitlements for 2-year-olds and under. </a:t>
            </a:r>
            <a:r>
              <a:rPr lang="en-GB" sz="1800" b="1"/>
              <a:t>To be noted for the first time moving away from participation funding calculated on January census for three- and four-year-olds and additional support 2-year-olds (the two original formula entitlements)  </a:t>
            </a:r>
            <a:endParaRPr lang="en-GB" sz="1800"/>
          </a:p>
          <a:p>
            <a:pPr lvl="0"/>
            <a:r>
              <a:rPr lang="en-GB" sz="1800"/>
              <a:t>Funding for the early years entitlements is based on part-time equivalent (PTE) hours. Defined as 1 PTE is 15 hours across 38 weeks a year (that is, 570 funded hours per annum) no  change for 2026-27.</a:t>
            </a:r>
          </a:p>
          <a:p>
            <a:pPr lvl="0"/>
            <a:r>
              <a:rPr lang="en-GB" sz="1800"/>
              <a:t>For 2026 to 2027, the government are increasing the minimum pass-through rate to 97% (from 96% in 2025 to 2026).</a:t>
            </a:r>
          </a:p>
          <a:p>
            <a:pPr marL="0" indent="0">
              <a:buNone/>
            </a:pPr>
            <a:r>
              <a:rPr lang="en-GB" sz="3600"/>
              <a:t> </a:t>
            </a:r>
          </a:p>
          <a:p>
            <a:endParaRPr lang="en-GB"/>
          </a:p>
        </p:txBody>
      </p:sp>
    </p:spTree>
    <p:extLst>
      <p:ext uri="{BB962C8B-B14F-4D97-AF65-F5344CB8AC3E}">
        <p14:creationId xmlns:p14="http://schemas.microsoft.com/office/powerpoint/2010/main" val="47067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08465-4A2E-16D7-56FC-077A904FA23C}"/>
              </a:ext>
            </a:extLst>
          </p:cNvPr>
          <p:cNvSpPr>
            <a:spLocks noGrp="1"/>
          </p:cNvSpPr>
          <p:nvPr>
            <p:ph type="title"/>
          </p:nvPr>
        </p:nvSpPr>
        <p:spPr/>
        <p:txBody>
          <a:bodyPr/>
          <a:lstStyle/>
          <a:p>
            <a:r>
              <a:rPr lang="en-GB" b="1"/>
              <a:t> SEND/High needs block – National Context</a:t>
            </a:r>
            <a:endParaRPr lang="en-GB"/>
          </a:p>
        </p:txBody>
      </p:sp>
      <p:sp>
        <p:nvSpPr>
          <p:cNvPr id="3" name="Content Placeholder 2">
            <a:extLst>
              <a:ext uri="{FF2B5EF4-FFF2-40B4-BE49-F238E27FC236}">
                <a16:creationId xmlns:a16="http://schemas.microsoft.com/office/drawing/2014/main" id="{A546FDDB-241E-D3EE-6E4D-62CE084D4A6B}"/>
              </a:ext>
            </a:extLst>
          </p:cNvPr>
          <p:cNvSpPr>
            <a:spLocks noGrp="1"/>
          </p:cNvSpPr>
          <p:nvPr>
            <p:ph idx="1"/>
          </p:nvPr>
        </p:nvSpPr>
        <p:spPr/>
        <p:txBody>
          <a:bodyPr/>
          <a:lstStyle/>
          <a:p>
            <a:r>
              <a:rPr lang="en-GB" sz="2400"/>
              <a:t>Government have indicated they will be transferring the cost of SEND to Central Government from 2028/29 this will have by far the largest impact on local authority funding. There are still no firm proposals for existing deficits or short-term costs.</a:t>
            </a:r>
          </a:p>
          <a:p>
            <a:r>
              <a:rPr lang="en-GB" sz="2400"/>
              <a:t>For the 2026-2027 financial year, the UK government has suspended the national high needs funding formula, basing allocations on 2025-2026 figures with adjustments, and will review the methodology later to align with SEND reforms. </a:t>
            </a:r>
          </a:p>
          <a:p>
            <a:r>
              <a:rPr lang="en-GB" sz="2400"/>
              <a:t>The DfE are also continuing the maintained special schools and special academies protection arrangements (known as the minimum funding guarantee or MFG) in 2026-27, using the 2025-26 allocations of place and top-up funding as the basis for the year-on-year calculation</a:t>
            </a:r>
            <a:endParaRPr lang="en-GB" sz="1800"/>
          </a:p>
        </p:txBody>
      </p:sp>
    </p:spTree>
    <p:extLst>
      <p:ext uri="{BB962C8B-B14F-4D97-AF65-F5344CB8AC3E}">
        <p14:creationId xmlns:p14="http://schemas.microsoft.com/office/powerpoint/2010/main" val="3668214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9B685-F07E-2EE0-B306-F80BAFC863FA}"/>
              </a:ext>
            </a:extLst>
          </p:cNvPr>
          <p:cNvSpPr>
            <a:spLocks noGrp="1"/>
          </p:cNvSpPr>
          <p:nvPr>
            <p:ph type="title"/>
          </p:nvPr>
        </p:nvSpPr>
        <p:spPr/>
        <p:txBody>
          <a:bodyPr/>
          <a:lstStyle/>
          <a:p>
            <a:r>
              <a:rPr lang="en-GB"/>
              <a:t>DSG Allocations</a:t>
            </a:r>
          </a:p>
        </p:txBody>
      </p:sp>
      <p:graphicFrame>
        <p:nvGraphicFramePr>
          <p:cNvPr id="5" name="Content Placeholder 2">
            <a:extLst>
              <a:ext uri="{FF2B5EF4-FFF2-40B4-BE49-F238E27FC236}">
                <a16:creationId xmlns:a16="http://schemas.microsoft.com/office/drawing/2014/main" id="{DC0482FC-AB86-0376-041F-E9ACE023EEE3}"/>
              </a:ext>
            </a:extLst>
          </p:cNvPr>
          <p:cNvGraphicFramePr>
            <a:graphicFrameLocks noGrp="1"/>
          </p:cNvGraphicFramePr>
          <p:nvPr>
            <p:ph idx="1"/>
            <p:extLst>
              <p:ext uri="{D42A27DB-BD31-4B8C-83A1-F6EECF244321}">
                <p14:modId xmlns:p14="http://schemas.microsoft.com/office/powerpoint/2010/main" val="2255209929"/>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94030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4773B-5A4F-ACC1-9E82-8FDE9E5920EF}"/>
              </a:ext>
            </a:extLst>
          </p:cNvPr>
          <p:cNvSpPr>
            <a:spLocks noGrp="1"/>
          </p:cNvSpPr>
          <p:nvPr>
            <p:ph type="title"/>
          </p:nvPr>
        </p:nvSpPr>
        <p:spPr/>
        <p:txBody>
          <a:bodyPr/>
          <a:lstStyle/>
          <a:p>
            <a:r>
              <a:rPr lang="en-GB" dirty="0"/>
              <a:t>School Block </a:t>
            </a:r>
            <a:r>
              <a:rPr lang="en-GB"/>
              <a:t>Local Context</a:t>
            </a:r>
          </a:p>
        </p:txBody>
      </p:sp>
      <p:sp>
        <p:nvSpPr>
          <p:cNvPr id="3" name="Content Placeholder 2">
            <a:extLst>
              <a:ext uri="{FF2B5EF4-FFF2-40B4-BE49-F238E27FC236}">
                <a16:creationId xmlns:a16="http://schemas.microsoft.com/office/drawing/2014/main" id="{4BED9FB7-B237-B36F-AC62-C02C0D15D04B}"/>
              </a:ext>
            </a:extLst>
          </p:cNvPr>
          <p:cNvSpPr>
            <a:spLocks noGrp="1"/>
          </p:cNvSpPr>
          <p:nvPr>
            <p:ph idx="1"/>
          </p:nvPr>
        </p:nvSpPr>
        <p:spPr/>
        <p:txBody>
          <a:bodyPr/>
          <a:lstStyle/>
          <a:p>
            <a:r>
              <a:rPr lang="en-GB" sz="2400"/>
              <a:t>The School’s Block in 2026-27 has increased by £12.032m from the 2025-26 allocation.  A 4.51% increase due to mainstreaming the school budget support grant (SBSG) and the National Insurance contributions (NICs) grant</a:t>
            </a:r>
            <a:r>
              <a:rPr lang="en-GB" sz="2400" b="1"/>
              <a:t>. Excluding the grants the increase is 2.59% </a:t>
            </a:r>
            <a:r>
              <a:rPr lang="en-GB" sz="2400"/>
              <a:t>a significant impact on the allocation is the reduction in the number of pupils at census of 477 (£3.102m) from 2025-26</a:t>
            </a:r>
            <a:r>
              <a:rPr lang="en-GB" sz="2400" b="1" dirty="0"/>
              <a:t> noted 4.6</a:t>
            </a:r>
            <a:r>
              <a:rPr lang="en-GB" sz="2400" b="1"/>
              <a:t>.</a:t>
            </a:r>
          </a:p>
          <a:p>
            <a:r>
              <a:rPr lang="en-GB" sz="2400"/>
              <a:t>Derby has funded schools at 100% NFF levels for several years</a:t>
            </a:r>
          </a:p>
          <a:p>
            <a:r>
              <a:rPr lang="en-GB" sz="2400"/>
              <a:t>Derby’s affordability calculation continues to be affected by a significant increase in the number of students eligible for free school meals </a:t>
            </a:r>
            <a:endParaRPr lang="en-GB" sz="1800"/>
          </a:p>
          <a:p>
            <a:endParaRPr lang="en-GB"/>
          </a:p>
        </p:txBody>
      </p:sp>
    </p:spTree>
    <p:extLst>
      <p:ext uri="{BB962C8B-B14F-4D97-AF65-F5344CB8AC3E}">
        <p14:creationId xmlns:p14="http://schemas.microsoft.com/office/powerpoint/2010/main" val="2882299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81A55-CD80-D7F3-5E80-A32D0E81975B}"/>
              </a:ext>
            </a:extLst>
          </p:cNvPr>
          <p:cNvSpPr>
            <a:spLocks noGrp="1"/>
          </p:cNvSpPr>
          <p:nvPr>
            <p:ph type="title"/>
          </p:nvPr>
        </p:nvSpPr>
        <p:spPr/>
        <p:txBody>
          <a:bodyPr/>
          <a:lstStyle/>
          <a:p>
            <a:r>
              <a:rPr lang="en-GB" dirty="0"/>
              <a:t>School Block  - Free School Meals</a:t>
            </a:r>
          </a:p>
        </p:txBody>
      </p:sp>
      <p:sp>
        <p:nvSpPr>
          <p:cNvPr id="3" name="Content Placeholder 2">
            <a:extLst>
              <a:ext uri="{FF2B5EF4-FFF2-40B4-BE49-F238E27FC236}">
                <a16:creationId xmlns:a16="http://schemas.microsoft.com/office/drawing/2014/main" id="{3F4E0BF4-47ED-CF64-423C-2B894AADF23C}"/>
              </a:ext>
            </a:extLst>
          </p:cNvPr>
          <p:cNvSpPr>
            <a:spLocks noGrp="1"/>
          </p:cNvSpPr>
          <p:nvPr>
            <p:ph idx="1"/>
          </p:nvPr>
        </p:nvSpPr>
        <p:spPr/>
        <p:txBody>
          <a:bodyPr/>
          <a:lstStyle/>
          <a:p>
            <a:pPr marL="0" indent="0">
              <a:buNone/>
            </a:pPr>
            <a:r>
              <a:rPr lang="en-GB" sz="1600" dirty="0"/>
              <a:t>Although Derby’s has a favourable MFL position, Derby’s affordability calculation continues to be affected by a significant increase in the number of students eligible for free school meals (FSM) and those who have been eligible in the past six years ‘'ever’' FSM). The table below shows that more students are eligible even though the total number of pupils has reduced.</a:t>
            </a:r>
          </a:p>
          <a:p>
            <a:endParaRPr lang="en-GB" dirty="0"/>
          </a:p>
        </p:txBody>
      </p:sp>
      <p:pic>
        <p:nvPicPr>
          <p:cNvPr id="4" name="Picture 3">
            <a:extLst>
              <a:ext uri="{FF2B5EF4-FFF2-40B4-BE49-F238E27FC236}">
                <a16:creationId xmlns:a16="http://schemas.microsoft.com/office/drawing/2014/main" id="{DC804866-C582-8697-B1FC-B83F4F078FE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30450" y="3039110"/>
            <a:ext cx="4483100" cy="3269615"/>
          </a:xfrm>
          <a:prstGeom prst="rect">
            <a:avLst/>
          </a:prstGeom>
          <a:noFill/>
        </p:spPr>
      </p:pic>
    </p:spTree>
    <p:extLst>
      <p:ext uri="{BB962C8B-B14F-4D97-AF65-F5344CB8AC3E}">
        <p14:creationId xmlns:p14="http://schemas.microsoft.com/office/powerpoint/2010/main" val="3617844291"/>
      </p:ext>
    </p:extLst>
  </p:cSld>
  <p:clrMapOvr>
    <a:masterClrMapping/>
  </p:clrMapOvr>
</p:sld>
</file>

<file path=ppt/theme/theme1.xml><?xml version="1.0" encoding="utf-8"?>
<a:theme xmlns:a="http://schemas.openxmlformats.org/drawingml/2006/main" name="Office Theme">
  <a:themeElements>
    <a:clrScheme name="DCC 3">
      <a:dk1>
        <a:srgbClr val="000000"/>
      </a:dk1>
      <a:lt1>
        <a:srgbClr val="FFFFFF"/>
      </a:lt1>
      <a:dk2>
        <a:srgbClr val="FFFFFF"/>
      </a:dk2>
      <a:lt2>
        <a:srgbClr val="C51660"/>
      </a:lt2>
      <a:accent1>
        <a:srgbClr val="008387"/>
      </a:accent1>
      <a:accent2>
        <a:srgbClr val="C1D263"/>
      </a:accent2>
      <a:accent3>
        <a:srgbClr val="FE9C2E"/>
      </a:accent3>
      <a:accent4>
        <a:srgbClr val="E9448E"/>
      </a:accent4>
      <a:accent5>
        <a:srgbClr val="00B7DF"/>
      </a:accent5>
      <a:accent6>
        <a:srgbClr val="7A2E82"/>
      </a:accent6>
      <a:hlink>
        <a:srgbClr val="67AABF"/>
      </a:hlink>
      <a:folHlink>
        <a:srgbClr val="B1B5A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SharedContentType xmlns="Microsoft.SharePoint.Taxonomy.ContentTypeSync" SourceId="09a85e69-29b1-4de8-be92-21c421ab9c31" ContentTypeId="0x01010004BD521946872F46B4F2D0AF3F92529C" PreviousValue="false" LastSyncTimeStamp="2022-11-04T14:44:53.11Z"/>
</file>

<file path=customXml/item4.xml><?xml version="1.0" encoding="utf-8"?>
<p:properties xmlns:p="http://schemas.microsoft.com/office/2006/metadata/properties" xmlns:xsi="http://www.w3.org/2001/XMLSchema-instance" xmlns:pc="http://schemas.microsoft.com/office/infopath/2007/PartnerControls">
  <documentManagement>
    <Expired_x0020_or_x0020_superseded_x0020_date xmlns="c10977b7-92b9-4299-ae05-b29d8274bb62" xsi:nil="true"/>
    <TaxCatchAll xmlns="c10977b7-92b9-4299-ae05-b29d8274bb62">
      <Value>3</Value>
    </TaxCatchAll>
    <df9252e2a04c47ca90526ed0e8a7e706 xmlns="c10977b7-92b9-4299-ae05-b29d8274bb62">
      <Terms xmlns="http://schemas.microsoft.com/office/infopath/2007/PartnerControls">
        <TermInfo xmlns="http://schemas.microsoft.com/office/infopath/2007/PartnerControls">
          <TermName xmlns="http://schemas.microsoft.com/office/infopath/2007/PartnerControls">6.03 Financial Account Working Papers, FMIS records, Government Statistical Returns, RO ＆ CO forms, Audit Committee Meeting Minutes, Audit Terms of Reference, Audit Reports (Others) (use ? date)</TermName>
          <TermId xmlns="http://schemas.microsoft.com/office/infopath/2007/PartnerControls">fcfef805-7206-4196-95cf-82276894e8cd</TermId>
        </TermInfo>
      </Terms>
    </df9252e2a04c47ca90526ed0e8a7e706>
    <_dlc_DocId xmlns="4b328bda-8d4a-4676-9dcc-06ece99a7f63">H5XUJKCY6AP7-2053300414-669834</_dlc_DocId>
    <_dlc_DocIdUrl xmlns="4b328bda-8d4a-4676-9dcc-06ece99a7f63">
      <Url>https://derby4.sharepoint.com/sites/Accountancy/_layouts/15/DocIdRedir.aspx?ID=H5XUJKCY6AP7-2053300414-669834</Url>
      <Description>H5XUJKCY6AP7-2053300414-669834</Description>
    </_dlc_DocIdUrl>
  </documentManagement>
</p:properties>
</file>

<file path=customXml/item5.xml><?xml version="1.0" encoding="utf-8"?>
<ct:contentTypeSchema xmlns:ct="http://schemas.microsoft.com/office/2006/metadata/contentType" xmlns:ma="http://schemas.microsoft.com/office/2006/metadata/properties/metaAttributes" ct:_="" ma:_="" ma:contentTypeName="DCC Accountancy Content Type" ma:contentTypeID="0x01010004BD521946872F46B4F2D0AF3F92529C00153A98E735A6A34188CFE7DBA3B487D9" ma:contentTypeVersion="14" ma:contentTypeDescription="" ma:contentTypeScope="" ma:versionID="5f40c33cfd481c8f7c7e8bfa67a57971">
  <xsd:schema xmlns:xsd="http://www.w3.org/2001/XMLSchema" xmlns:xs="http://www.w3.org/2001/XMLSchema" xmlns:p="http://schemas.microsoft.com/office/2006/metadata/properties" xmlns:ns2="c10977b7-92b9-4299-ae05-b29d8274bb62" xmlns:ns3="4b328bda-8d4a-4676-9dcc-06ece99a7f63" targetNamespace="http://schemas.microsoft.com/office/2006/metadata/properties" ma:root="true" ma:fieldsID="9fc9845acbb93af5c02f7c733791103e" ns2:_="" ns3:_="">
    <xsd:import namespace="c10977b7-92b9-4299-ae05-b29d8274bb62"/>
    <xsd:import namespace="4b328bda-8d4a-4676-9dcc-06ece99a7f63"/>
    <xsd:element name="properties">
      <xsd:complexType>
        <xsd:sequence>
          <xsd:element name="documentManagement">
            <xsd:complexType>
              <xsd:all>
                <xsd:element ref="ns2:df9252e2a04c47ca90526ed0e8a7e706" minOccurs="0"/>
                <xsd:element ref="ns2:TaxCatchAll" minOccurs="0"/>
                <xsd:element ref="ns2:TaxCatchAllLabel" minOccurs="0"/>
                <xsd:element ref="ns2:Expired_x0020_or_x0020_superseded_x0020_date"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0977b7-92b9-4299-ae05-b29d8274bb62" elementFormDefault="qualified">
    <xsd:import namespace="http://schemas.microsoft.com/office/2006/documentManagement/types"/>
    <xsd:import namespace="http://schemas.microsoft.com/office/infopath/2007/PartnerControls"/>
    <xsd:element name="df9252e2a04c47ca90526ed0e8a7e706" ma:index="8" ma:taxonomy="true" ma:internalName="df9252e2a04c47ca90526ed0e8a7e706" ma:taxonomyFieldName="Accountancy_x0020_Document_x0020_Type" ma:displayName="Doc Type - Accountancy Document Type" ma:readOnly="false" ma:default="" ma:fieldId="{df9252e2-a04c-47ca-9052-6ed0e8a7e706}" ma:sspId="09a85e69-29b1-4de8-be92-21c421ab9c31" ma:termSetId="8f3e837d-3349-4f57-8dbc-be2c3d0a064c"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c02bfd9f-1df3-42dd-948e-915642f1cd24}" ma:internalName="TaxCatchAll" ma:showField="CatchAllData" ma:web="4b328bda-8d4a-4676-9dcc-06ece99a7f63">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c02bfd9f-1df3-42dd-948e-915642f1cd24}" ma:internalName="TaxCatchAllLabel" ma:readOnly="true" ma:showField="CatchAllDataLabel" ma:web="4b328bda-8d4a-4676-9dcc-06ece99a7f63">
      <xsd:complexType>
        <xsd:complexContent>
          <xsd:extension base="dms:MultiChoiceLookup">
            <xsd:sequence>
              <xsd:element name="Value" type="dms:Lookup" maxOccurs="unbounded" minOccurs="0" nillable="true"/>
            </xsd:sequence>
          </xsd:extension>
        </xsd:complexContent>
      </xsd:complexType>
    </xsd:element>
    <xsd:element name="Expired_x0020_or_x0020_superseded_x0020_date" ma:index="12" nillable="true" ma:displayName="Start date of retention period" ma:description="The date the record expires or is superseded and from which retention is calculated." ma:format="DateOnly" ma:indexed="true" ma:internalName="Expired_x0020_or_x0020_superseded_x0020_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4b328bda-8d4a-4676-9dcc-06ece99a7f63" elementFormDefault="qualified">
    <xsd:import namespace="http://schemas.microsoft.com/office/2006/documentManagement/types"/>
    <xsd:import namespace="http://schemas.microsoft.com/office/infopath/2007/PartnerControls"/>
    <xsd:element name="_dlc_DocId" ma:index="13" nillable="true" ma:displayName="Document ID Value" ma:description="The value of the document ID assigned to this item." ma:indexed="true" ma:internalName="_dlc_DocId" ma:readOnly="true">
      <xsd:simpleType>
        <xsd:restriction base="dms:Text"/>
      </xsd:simpleType>
    </xsd:element>
    <xsd:element name="_dlc_DocIdUrl" ma:index="14"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5"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A163534-277A-48E2-8993-1875B26F95EC}">
  <ds:schemaRefs>
    <ds:schemaRef ds:uri="http://schemas.microsoft.com/sharepoint/v3/contenttype/forms"/>
  </ds:schemaRefs>
</ds:datastoreItem>
</file>

<file path=customXml/itemProps2.xml><?xml version="1.0" encoding="utf-8"?>
<ds:datastoreItem xmlns:ds="http://schemas.openxmlformats.org/officeDocument/2006/customXml" ds:itemID="{008A5923-DD2F-4D63-B07B-4A3EA261A32E}">
  <ds:schemaRefs>
    <ds:schemaRef ds:uri="http://schemas.microsoft.com/sharepoint/events"/>
  </ds:schemaRefs>
</ds:datastoreItem>
</file>

<file path=customXml/itemProps3.xml><?xml version="1.0" encoding="utf-8"?>
<ds:datastoreItem xmlns:ds="http://schemas.openxmlformats.org/officeDocument/2006/customXml" ds:itemID="{F74448B7-5AC2-4BFA-8095-D01C7B90A1AC}">
  <ds:schemaRefs>
    <ds:schemaRef ds:uri="Microsoft.SharePoint.Taxonomy.ContentTypeSync"/>
  </ds:schemaRefs>
</ds:datastoreItem>
</file>

<file path=customXml/itemProps4.xml><?xml version="1.0" encoding="utf-8"?>
<ds:datastoreItem xmlns:ds="http://schemas.openxmlformats.org/officeDocument/2006/customXml" ds:itemID="{E975C294-E535-4D64-9B6D-BD983BD1670C}">
  <ds:schemaRefs>
    <ds:schemaRef ds:uri="http://purl.org/dc/dcmitype/"/>
    <ds:schemaRef ds:uri="http://schemas.microsoft.com/office/2006/metadata/properties"/>
    <ds:schemaRef ds:uri="http://schemas.openxmlformats.org/package/2006/metadata/core-properties"/>
    <ds:schemaRef ds:uri="http://purl.org/dc/elements/1.1/"/>
    <ds:schemaRef ds:uri="http://schemas.microsoft.com/office/2006/documentManagement/types"/>
    <ds:schemaRef ds:uri="http://schemas.microsoft.com/office/infopath/2007/PartnerControls"/>
    <ds:schemaRef ds:uri="http://purl.org/dc/terms/"/>
    <ds:schemaRef ds:uri="4b328bda-8d4a-4676-9dcc-06ece99a7f63"/>
    <ds:schemaRef ds:uri="c10977b7-92b9-4299-ae05-b29d8274bb62"/>
    <ds:schemaRef ds:uri="http://www.w3.org/XML/1998/namespace"/>
  </ds:schemaRefs>
</ds:datastoreItem>
</file>

<file path=customXml/itemProps5.xml><?xml version="1.0" encoding="utf-8"?>
<ds:datastoreItem xmlns:ds="http://schemas.openxmlformats.org/officeDocument/2006/customXml" ds:itemID="{BB03B3CA-9FBA-43FD-B5E6-E320418D317C}">
  <ds:schemaRefs>
    <ds:schemaRef ds:uri="4b328bda-8d4a-4676-9dcc-06ece99a7f63"/>
    <ds:schemaRef ds:uri="c10977b7-92b9-4299-ae05-b29d8274bb6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381</TotalTime>
  <Words>2005</Words>
  <Application>Microsoft Office PowerPoint</Application>
  <PresentationFormat>On-screen Show (4:3)</PresentationFormat>
  <Paragraphs>110</Paragraphs>
  <Slides>19</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Finance Papers</vt:lpstr>
      <vt:lpstr>Schools Forum</vt:lpstr>
      <vt:lpstr>Schools Block – National Context</vt:lpstr>
      <vt:lpstr>Schools Block - National funding formula (NFF) 2026 to 2027 </vt:lpstr>
      <vt:lpstr>Early Years Block - National Context </vt:lpstr>
      <vt:lpstr> SEND/High needs block – National Context</vt:lpstr>
      <vt:lpstr>DSG Allocations</vt:lpstr>
      <vt:lpstr>School Block Local Context</vt:lpstr>
      <vt:lpstr>School Block  - Free School Meals</vt:lpstr>
      <vt:lpstr>School Block – Minimum Funding Levels (MFLS)</vt:lpstr>
      <vt:lpstr>Schools Block -£278,787m </vt:lpstr>
      <vt:lpstr>School Budget – Capping &amp; Scaling – explained </vt:lpstr>
      <vt:lpstr>School Budget MFG explained</vt:lpstr>
      <vt:lpstr>Pupil Premium</vt:lpstr>
      <vt:lpstr>Central School Services Block £2.355m </vt:lpstr>
      <vt:lpstr>Early Years Block £47.917m </vt:lpstr>
      <vt:lpstr>Early Years Block </vt:lpstr>
      <vt:lpstr>High Needs Block £67.5746m </vt:lpstr>
      <vt:lpstr>In Conclusion</vt:lpstr>
    </vt:vector>
  </TitlesOfParts>
  <Company>Derby City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Any DCC User</dc:creator>
  <cp:lastModifiedBy>Janice Hadfield</cp:lastModifiedBy>
  <cp:revision>14</cp:revision>
  <cp:lastPrinted>2026-02-10T10:15:21Z</cp:lastPrinted>
  <dcterms:created xsi:type="dcterms:W3CDTF">2019-04-02T12:25:01Z</dcterms:created>
  <dcterms:modified xsi:type="dcterms:W3CDTF">2026-02-17T15:41:37Z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0x01010004BD521946872F46B4F2D0AF3F92529C00153A98E735A6A34188CFE7DBA3B487D9</vt:lpwstr>
  </property>
  <property fmtid="{D5CDD505-2E9C-101B-9397-08002B2CF9AE}" pid="3" name="Order">
    <vt:r8>100</vt:r8>
  </property>
  <property fmtid="{D5CDD505-2E9C-101B-9397-08002B2CF9AE}" pid="4" name="Accountancy Document Type">
    <vt:lpwstr>3;#6.03 Financial Account Working Papers, FMIS records, Government Statistical Returns, RO ＆ CO forms, Audit Committee Meeting Minutes, Audit Terms of Reference, Audit Reports (Others) (use ? date)|fcfef805-7206-4196-95cf-82276894e8cd</vt:lpwstr>
  </property>
  <property fmtid="{D5CDD505-2E9C-101B-9397-08002B2CF9AE}" pid="5" name="lcf76f155ced4ddcb4097134ff3c332f">
    <vt:lpwstr/>
  </property>
  <property fmtid="{D5CDD505-2E9C-101B-9397-08002B2CF9AE}" pid="6" name="MediaServiceImageTags">
    <vt:lpwstr/>
  </property>
  <property fmtid="{D5CDD505-2E9C-101B-9397-08002B2CF9AE}" pid="7" name="Accountancy_x0020_Document_x0020_Type">
    <vt:lpwstr>3;#6.03 Financial Account Working Papers, FMIS records, Government Statistical Returns, RO ＆ CO forms, Audit Committee Meeting Minutes, Audit Terms of Reference, Audit Reports (Others) (use ? date)|fcfef805-7206-4196-95cf-82276894e8cd</vt:lpwstr>
  </property>
  <property fmtid="{D5CDD505-2E9C-101B-9397-08002B2CF9AE}" pid="8" name="_dlc_DocIdItemGuid">
    <vt:lpwstr>562c98b3-0687-46e7-be7c-1ecd3c3a9a90</vt:lpwstr>
  </property>
</Properties>
</file>