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6" r:id="rId4"/>
    <p:sldId id="256" r:id="rId5"/>
    <p:sldId id="257" r:id="rId6"/>
    <p:sldId id="258" r:id="rId7"/>
    <p:sldId id="259" r:id="rId8"/>
    <p:sldId id="260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AAE2"/>
    <a:srgbClr val="EC008D"/>
    <a:srgbClr val="922790"/>
    <a:srgbClr val="F57F25"/>
    <a:srgbClr val="EE1C25"/>
    <a:srgbClr val="45A1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1271B1-EBB0-4705-8451-929BF13D34A3}" v="1" dt="2026-09-29T16:25:05.7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447" autoAdjust="0"/>
  </p:normalViewPr>
  <p:slideViewPr>
    <p:cSldViewPr snapToGrid="0">
      <p:cViewPr varScale="1">
        <p:scale>
          <a:sx n="57" d="100"/>
          <a:sy n="57" d="100"/>
        </p:scale>
        <p:origin x="66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F4E07-D42A-2008-32EF-A636255F9B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2E4C4F-B16D-003F-F164-50FE8BB83A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809C0D-8A15-F2A1-D170-54633F4AD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38689-91DD-4BB1-90C7-5C88F6D6F43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3E6DF-F1C6-4FE7-98C9-2C9F2B21C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C20A4C-9A6B-55B3-5120-FA0C27D93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8004-EA49-4524-8847-5BFFA2266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2530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B9654-CB65-0801-363F-538541893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FF7CD-6A7F-8432-96B5-5BF7080D0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F8E52-953A-545A-D57E-A5A8FCD4B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38689-91DD-4BB1-90C7-5C88F6D6F43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9F8EC-F497-5BED-1C5C-45B00CD03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827F1D-26D8-BEA3-D364-9A973A7CE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8004-EA49-4524-8847-5BFFA2266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935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274F8-2113-909D-FE06-3DEAD8702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CB99BF-FCE3-48A7-2748-6312655E6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2341DC-289A-AEF4-CE1A-569E430C7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38689-91DD-4BB1-90C7-5C88F6D6F43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13B007-7FAF-89F3-83F4-7DE83707F5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1D24A-C99C-75C8-42F8-F30F0052B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8004-EA49-4524-8847-5BFFA2266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18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27398-BF9C-CF03-A0DF-DB88AD06D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E8AB7-E485-6E1B-81FE-CD08DA1BCA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FA8362-17D6-0B0B-8A93-DAA40FFA5B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0598E8-4558-40EF-92E9-B475D5E1D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38689-91DD-4BB1-90C7-5C88F6D6F43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A3CF9C-8E6E-0E11-F710-5398C2CF7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675299-2946-DD95-C3FC-FE9C688D1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8004-EA49-4524-8847-5BFFA2266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104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53693-3BF4-B743-2469-A7D76C8DA9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332BB9-9DCA-6F23-45D6-042721029A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BE6B86-3254-C248-098F-E617697AFA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8AE65F-0038-CED7-87E6-0CA713F474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1CED41-20AE-19AD-03F5-8A9F4513A6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BDA12C-3A5F-C260-A504-654511C33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38689-91DD-4BB1-90C7-5C88F6D6F43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451064-54AB-C7E9-CDF8-065FD24D4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C37DBF-DD62-05F4-1B98-17E891D3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8004-EA49-4524-8847-5BFFA2266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867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A7BC4-9B9F-D6A8-91C8-095E87684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F38611-BA54-4285-8CB1-0B3B3FD5B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38689-91DD-4BB1-90C7-5C88F6D6F43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3D13C8-13DD-DC0D-44C0-14AA563EA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B5A7FE-D67C-7DB7-4476-784E38EE1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8004-EA49-4524-8847-5BFFA2266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1627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5F15B4-0C38-A09F-51A3-C523FA455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38689-91DD-4BB1-90C7-5C88F6D6F43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5A8C68-5908-CAB9-3F46-112D04C8A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D3444F-60E6-EBBE-7F83-28C942F39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8004-EA49-4524-8847-5BFFA2266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016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C133B-5B33-06C3-650F-24FC817F1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3435C-B1EB-7638-2B2C-D15C21AAD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1DEEBC-0A26-A0BD-8AF2-9B00F69659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CCEF9F-7ECA-BB3F-159D-06DB42B22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38689-91DD-4BB1-90C7-5C88F6D6F43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4E83A3-13DA-AC07-5BB4-47C2B95C5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92A14-3CF0-3370-0B47-F4D5206F3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8004-EA49-4524-8847-5BFFA2266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723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982B3-60BC-7DB2-F7F1-3DE9964FE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A5391A-FAC7-7F0D-8866-A638E770D6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086D8-7CBB-92A5-8770-98C72891EE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647332-CAE3-2E23-5943-665B69D6B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38689-91DD-4BB1-90C7-5C88F6D6F43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9A386-CB86-6C52-5689-5489A912A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8363F2-A9B6-8F51-82A5-8195C62F5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8004-EA49-4524-8847-5BFFA2266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3862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B417B-4348-09D3-CC59-887FF82E0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24AEA3-F8F9-7335-936F-52EE038DB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EA2C86-4D38-D23D-0243-94BBE7938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38689-91DD-4BB1-90C7-5C88F6D6F43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9BDD22-73A8-C01B-57A5-268EE6541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4CAD7A-485C-6B98-D566-AB35D9AFF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8004-EA49-4524-8847-5BFFA2266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9143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EEB967-1739-3972-E94B-5F9DA13576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8EAE-8C6F-70F8-E288-65FE5CAA24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06BBB-0CB7-4F74-267E-C457043E4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38689-91DD-4BB1-90C7-5C88F6D6F43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7D810-8DA3-9987-F53A-B7AC9ACC1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DE9D84-1145-1486-BC57-C5A6D855C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98004-EA49-4524-8847-5BFFA226615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3157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6A131B-8FA8-64B9-3EC2-1E69388B7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9F723E-58F8-2F15-2F14-66A9DC9BB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A69CA5-9E2B-59B3-AD8D-9809B6D984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E38689-91DD-4BB1-90C7-5C88F6D6F43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7F2AD-FBFC-B007-7425-2ABADFDDBD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C970D-AAD0-8F3C-72E6-BEA98BDB31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498004-EA49-4524-8847-5BFFA226615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436646-BD1E-BB19-4EE2-BC8334EFCC9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47512" y="6642100"/>
            <a:ext cx="72548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CONTROLLED</a:t>
            </a:r>
          </a:p>
        </p:txBody>
      </p:sp>
    </p:spTree>
    <p:extLst>
      <p:ext uri="{BB962C8B-B14F-4D97-AF65-F5344CB8AC3E}">
        <p14:creationId xmlns:p14="http://schemas.microsoft.com/office/powerpoint/2010/main" val="3279713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13" Type="http://schemas.openxmlformats.org/officeDocument/2006/relationships/image" Target="../media/image15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12" Type="http://schemas.openxmlformats.org/officeDocument/2006/relationships/image" Target="../media/image14.emf"/><Relationship Id="rId2" Type="http://schemas.openxmlformats.org/officeDocument/2006/relationships/image" Target="../media/image4.jpg"/><Relationship Id="rId16" Type="http://schemas.openxmlformats.org/officeDocument/2006/relationships/image" Target="../media/image18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7.emf"/><Relationship Id="rId15" Type="http://schemas.openxmlformats.org/officeDocument/2006/relationships/image" Target="../media/image17.emf"/><Relationship Id="rId10" Type="http://schemas.openxmlformats.org/officeDocument/2006/relationships/image" Target="../media/image12.emf"/><Relationship Id="rId4" Type="http://schemas.openxmlformats.org/officeDocument/2006/relationships/image" Target="../media/image6.emf"/><Relationship Id="rId9" Type="http://schemas.openxmlformats.org/officeDocument/2006/relationships/image" Target="../media/image11.emf"/><Relationship Id="rId14" Type="http://schemas.openxmlformats.org/officeDocument/2006/relationships/image" Target="../media/image1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7" Type="http://schemas.openxmlformats.org/officeDocument/2006/relationships/image" Target="../media/image27.emf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e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A16B8-EC54-BF69-C4CD-4E826B731C9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Join the Travel Smart Superheroes</a:t>
            </a:r>
          </a:p>
        </p:txBody>
      </p:sp>
      <p:pic>
        <p:nvPicPr>
          <p:cNvPr id="4" name="Picture 3" descr="A poster with SMILERS owls sayinh Join the Travel Smart SuperHeroes 20th - 24th October 2025&#10;&#10;">
            <a:extLst>
              <a:ext uri="{FF2B5EF4-FFF2-40B4-BE49-F238E27FC236}">
                <a16:creationId xmlns:a16="http://schemas.microsoft.com/office/drawing/2014/main" id="{2D2876DE-D44D-BF45-6FDB-06253AE21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6836" y="0"/>
            <a:ext cx="12338836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C0059D-A435-1BCD-E973-FAD7E7A623F6}"/>
              </a:ext>
            </a:extLst>
          </p:cNvPr>
          <p:cNvSpPr txBox="1"/>
          <p:nvPr/>
        </p:nvSpPr>
        <p:spPr>
          <a:xfrm>
            <a:off x="1655481" y="5426839"/>
            <a:ext cx="8881038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1050" b="0" i="0" u="none" strike="noStrike" baseline="0" dirty="0">
              <a:solidFill>
                <a:srgbClr val="000000"/>
              </a:solidFill>
              <a:latin typeface="OBOJDV+BloggerSans-Medium"/>
            </a:endParaRPr>
          </a:p>
          <a:p>
            <a:endParaRPr lang="en-GB" sz="1050" b="0" i="0" u="none" strike="noStrike" baseline="0" dirty="0">
              <a:latin typeface="OBOJDV+BloggerSans-Medium"/>
            </a:endParaRPr>
          </a:p>
          <a:p>
            <a:pPr algn="ctr"/>
            <a:r>
              <a:rPr lang="en-GB" sz="2100" b="0" i="0" u="none" strike="noStrike" baseline="0" dirty="0">
                <a:latin typeface="Comic Sans MS" panose="030F0702030302020204" pitchFamily="66" charset="0"/>
              </a:rPr>
              <a:t> Get active, </a:t>
            </a:r>
          </a:p>
          <a:p>
            <a:pPr algn="ctr"/>
            <a:r>
              <a:rPr lang="en-GB" sz="2100" b="0" i="0" u="none" strike="noStrike" baseline="0" dirty="0">
                <a:latin typeface="Comic Sans MS" panose="030F0702030302020204" pitchFamily="66" charset="0"/>
              </a:rPr>
              <a:t>help beat the chaos caused by traffic </a:t>
            </a:r>
          </a:p>
          <a:p>
            <a:pPr algn="ctr"/>
            <a:r>
              <a:rPr lang="en-GB" sz="2100" b="0" i="0" u="none" strike="noStrike" baseline="0" dirty="0">
                <a:latin typeface="Comic Sans MS" panose="030F0702030302020204" pitchFamily="66" charset="0"/>
              </a:rPr>
              <a:t>and play your part to save the planet one school journey at a time! </a:t>
            </a:r>
            <a:endParaRPr lang="en-GB" sz="21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629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MILERS owls">
            <a:extLst>
              <a:ext uri="{FF2B5EF4-FFF2-40B4-BE49-F238E27FC236}">
                <a16:creationId xmlns:a16="http://schemas.microsoft.com/office/drawing/2014/main" id="{FB5B38F0-2767-BABC-954F-9D47B1FC86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941"/>
            <a:ext cx="12365665" cy="685894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4FF6B1-B7BE-532E-A70B-D683DA51CB71}"/>
              </a:ext>
            </a:extLst>
          </p:cNvPr>
          <p:cNvSpPr txBox="1"/>
          <p:nvPr/>
        </p:nvSpPr>
        <p:spPr>
          <a:xfrm>
            <a:off x="49438" y="3996884"/>
            <a:ext cx="12291236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i="0" u="none" strike="noStrike" cap="all" dirty="0">
                <a:latin typeface="Arial Rounded MT Bold" panose="020F0704030504030204" pitchFamily="34" charset="0"/>
                <a:cs typeface="Arial" panose="020B0604020202020204" pitchFamily="34" charset="0"/>
              </a:rPr>
              <a:t>Stay Connected</a:t>
            </a:r>
            <a:r>
              <a:rPr lang="en-GB" sz="2000" b="1" i="0" u="none" strike="noStrike" cap="small" dirty="0">
                <a:latin typeface="Arial Rounded MT Bold" panose="020F0704030504030204" pitchFamily="34" charset="0"/>
                <a:cs typeface="Arial" panose="020B0604020202020204" pitchFamily="34" charset="0"/>
              </a:rPr>
              <a:t>. </a:t>
            </a:r>
            <a:r>
              <a:rPr lang="en-GB" sz="19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Having healthy relationships with people, pets and nature to help you to feel happy.</a:t>
            </a:r>
          </a:p>
          <a:p>
            <a:r>
              <a:rPr lang="en-GB" sz="5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2000" b="1" i="0" u="none" strike="noStrike" cap="all" dirty="0">
                <a:latin typeface="Arial Rounded MT Bold" panose="020F0704030504030204" pitchFamily="34" charset="0"/>
                <a:cs typeface="Arial" panose="020B0604020202020204" pitchFamily="34" charset="0"/>
              </a:rPr>
              <a:t>Move</a:t>
            </a:r>
            <a:r>
              <a:rPr lang="en-GB" sz="2000" b="1" i="0" u="none" strike="noStrike" cap="all" baseline="0" dirty="0">
                <a:latin typeface="Arial Rounded MT Bold" panose="020F0704030504030204" pitchFamily="34" charset="0"/>
                <a:cs typeface="Arial" panose="020B0604020202020204" pitchFamily="34" charset="0"/>
              </a:rPr>
              <a:t>. </a:t>
            </a:r>
            <a:r>
              <a:rPr lang="en-GB" sz="19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Being active releases chemicals in your brain which boosts your mood and makes you feel good.</a:t>
            </a:r>
          </a:p>
          <a:p>
            <a:r>
              <a:rPr lang="en-GB" sz="5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2000" b="1" i="0" u="none" strike="noStrike" cap="all" dirty="0">
                <a:latin typeface="Arial Rounded MT Bold" panose="020F0704030504030204" pitchFamily="34" charset="0"/>
                <a:cs typeface="Arial" panose="020B0604020202020204" pitchFamily="34" charset="0"/>
              </a:rPr>
              <a:t>Interest. </a:t>
            </a:r>
            <a:r>
              <a:rPr lang="en-GB" sz="20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Having special interests and learning something new to help keep your brain busy. </a:t>
            </a:r>
          </a:p>
          <a:p>
            <a:r>
              <a:rPr lang="en-GB" sz="5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2000" b="1" i="0" u="none" strike="noStrike" cap="all" dirty="0">
                <a:latin typeface="Arial Rounded MT Bold" panose="020F0704030504030204" pitchFamily="34" charset="0"/>
                <a:cs typeface="Arial" panose="020B0604020202020204" pitchFamily="34" charset="0"/>
              </a:rPr>
              <a:t>Look. </a:t>
            </a:r>
            <a:r>
              <a:rPr lang="en-GB" sz="20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Using your senses to notice what is around you to keep you in the moment. </a:t>
            </a:r>
          </a:p>
          <a:p>
            <a:r>
              <a:rPr lang="en-GB" sz="5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 </a:t>
            </a:r>
            <a:endParaRPr lang="en-GB" sz="500" b="0" i="0" u="none" strike="noStrike" baseline="0" dirty="0">
              <a:solidFill>
                <a:schemeClr val="bg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r>
              <a:rPr lang="en-GB" sz="2000" b="1" i="0" u="none" strike="noStrike" cap="all" dirty="0">
                <a:latin typeface="Arial Rounded MT Bold" panose="020F0704030504030204" pitchFamily="34" charset="0"/>
                <a:cs typeface="Arial" panose="020B0604020202020204" pitchFamily="34" charset="0"/>
              </a:rPr>
              <a:t>Eat well. </a:t>
            </a:r>
            <a:r>
              <a:rPr lang="en-GB" sz="20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Eating a balanced diet to make you feel good and help you stay healthy and strong. </a:t>
            </a:r>
          </a:p>
          <a:p>
            <a:r>
              <a:rPr lang="en-GB" sz="5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endParaRPr lang="en-GB" sz="500" b="0" i="0" u="none" strike="noStrike" baseline="0" dirty="0">
              <a:solidFill>
                <a:schemeClr val="bg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r>
              <a:rPr lang="en-GB" sz="2000" b="1" i="0" u="none" strike="noStrike" cap="all" dirty="0">
                <a:latin typeface="Arial Rounded MT Bold" panose="020F0704030504030204" pitchFamily="34" charset="0"/>
                <a:cs typeface="Arial" panose="020B0604020202020204" pitchFamily="34" charset="0"/>
              </a:rPr>
              <a:t>Rest. </a:t>
            </a:r>
            <a:r>
              <a:rPr lang="en-GB" sz="20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Getting a good night’s sleep to improve your memory, mood and mental health. </a:t>
            </a:r>
          </a:p>
          <a:p>
            <a:r>
              <a:rPr lang="en-GB" sz="50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 </a:t>
            </a:r>
            <a:endParaRPr lang="en-GB" sz="500" b="0" i="0" u="none" strike="noStrike" baseline="0" dirty="0">
              <a:solidFill>
                <a:schemeClr val="bg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  <a:p>
            <a:r>
              <a:rPr lang="en-GB" sz="2000" b="1" i="0" u="none" strike="noStrike" cap="all" dirty="0">
                <a:latin typeface="Arial Rounded MT Bold" panose="020F0704030504030204" pitchFamily="34" charset="0"/>
                <a:cs typeface="Arial" panose="020B0604020202020204" pitchFamily="34" charset="0"/>
              </a:rPr>
              <a:t>Support. </a:t>
            </a:r>
            <a:r>
              <a:rPr lang="en-GB" sz="20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  <a:cs typeface="Arial" panose="020B0604020202020204" pitchFamily="34" charset="0"/>
              </a:rPr>
              <a:t>Supporting others to make us feel positive and to make them happy too! </a:t>
            </a:r>
            <a:endParaRPr lang="en-GB" sz="2000" dirty="0">
              <a:solidFill>
                <a:schemeClr val="bg1"/>
              </a:solidFill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6C1B0B-EB54-9601-F06D-50013ECE45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Smilers Ways to Wellbeing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FA05D6A-D3AC-2F1F-DC68-F59CC8C917B9}"/>
              </a:ext>
            </a:extLst>
          </p:cNvPr>
          <p:cNvSpPr txBox="1"/>
          <p:nvPr/>
        </p:nvSpPr>
        <p:spPr>
          <a:xfrm>
            <a:off x="-24993" y="3481694"/>
            <a:ext cx="7410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The SMILERS Ways to Wellbeing</a:t>
            </a:r>
          </a:p>
        </p:txBody>
      </p:sp>
    </p:spTree>
    <p:extLst>
      <p:ext uri="{BB962C8B-B14F-4D97-AF65-F5344CB8AC3E}">
        <p14:creationId xmlns:p14="http://schemas.microsoft.com/office/powerpoint/2010/main" val="420089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BFEC1-C04E-B97F-A1AF-FB26E71469B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63770" y="365125"/>
            <a:ext cx="10515600" cy="1325563"/>
          </a:xfrm>
        </p:spPr>
        <p:txBody>
          <a:bodyPr/>
          <a:lstStyle/>
          <a:p>
            <a:r>
              <a:rPr lang="en-GB" dirty="0"/>
              <a:t>Ways to make</a:t>
            </a:r>
            <a:r>
              <a:rPr lang="en-GB" baseline="0" dirty="0"/>
              <a:t> a journey</a:t>
            </a:r>
            <a:endParaRPr lang="en-GB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60D706A-9D6D-60AD-110D-9B89B88F8E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AA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E9BDFD-60AD-D3B4-661D-E7FB9B996A25}"/>
              </a:ext>
            </a:extLst>
          </p:cNvPr>
          <p:cNvSpPr txBox="1"/>
          <p:nvPr/>
        </p:nvSpPr>
        <p:spPr>
          <a:xfrm>
            <a:off x="0" y="356916"/>
            <a:ext cx="119190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			      Ways to Travel Smart </a:t>
            </a:r>
          </a:p>
          <a:p>
            <a:pPr algn="ctr"/>
            <a:r>
              <a:rPr lang="en-GB" sz="28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for a happier, healthier, safer, cleaner and greener school journey!  </a:t>
            </a:r>
          </a:p>
        </p:txBody>
      </p:sp>
      <p:pic>
        <p:nvPicPr>
          <p:cNvPr id="42" name="Picture 41" descr="Travel Smart logo&#10;&#10;">
            <a:extLst>
              <a:ext uri="{FF2B5EF4-FFF2-40B4-BE49-F238E27FC236}">
                <a16:creationId xmlns:a16="http://schemas.microsoft.com/office/drawing/2014/main" id="{CC9052AD-3231-D134-280D-CB136BEB89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2414" y="2244625"/>
            <a:ext cx="3727450" cy="35242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9DAF6C-7605-F7DC-846C-FFEA17A28E56}"/>
              </a:ext>
            </a:extLst>
          </p:cNvPr>
          <p:cNvSpPr txBox="1"/>
          <p:nvPr/>
        </p:nvSpPr>
        <p:spPr>
          <a:xfrm>
            <a:off x="3074464" y="1732129"/>
            <a:ext cx="394335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Arial"/>
                <a:cs typeface="Arial"/>
              </a:rPr>
              <a:t>Walk or Wheel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43588B-420B-BA2E-280E-F661A6800280}"/>
              </a:ext>
            </a:extLst>
          </p:cNvPr>
          <p:cNvSpPr txBox="1"/>
          <p:nvPr/>
        </p:nvSpPr>
        <p:spPr>
          <a:xfrm>
            <a:off x="5899043" y="3193532"/>
            <a:ext cx="394335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Arial"/>
                <a:cs typeface="Arial"/>
              </a:rPr>
              <a:t>Bus or Train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0EA3F5-76FA-0AD4-20FE-3C034E4F68C8}"/>
              </a:ext>
            </a:extLst>
          </p:cNvPr>
          <p:cNvSpPr txBox="1"/>
          <p:nvPr/>
        </p:nvSpPr>
        <p:spPr>
          <a:xfrm>
            <a:off x="5655375" y="4291766"/>
            <a:ext cx="39433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Park and </a:t>
            </a:r>
          </a:p>
          <a:p>
            <a:pPr algn="ctr"/>
            <a:r>
              <a:rPr lang="en-GB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Stride or Glide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C32BFA-09F2-6D0C-A696-94F3EF34CB4B}"/>
              </a:ext>
            </a:extLst>
          </p:cNvPr>
          <p:cNvSpPr txBox="1"/>
          <p:nvPr/>
        </p:nvSpPr>
        <p:spPr>
          <a:xfrm>
            <a:off x="1171711" y="4358329"/>
            <a:ext cx="262826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Arial"/>
                <a:cs typeface="Arial"/>
              </a:rPr>
              <a:t>Cycle or Scoot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8C7C85-E5A0-C329-1B2A-9B721C01F906}"/>
              </a:ext>
            </a:extLst>
          </p:cNvPr>
          <p:cNvSpPr txBox="1"/>
          <p:nvPr/>
        </p:nvSpPr>
        <p:spPr>
          <a:xfrm>
            <a:off x="1400335" y="3178615"/>
            <a:ext cx="262826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  <a:latin typeface="Arial"/>
                <a:cs typeface="Arial"/>
              </a:rPr>
              <a:t>Carshare</a:t>
            </a:r>
            <a:endParaRPr lang="en-GB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5" name="Group 104" descr="Walter Wellbeing Owl">
            <a:extLst>
              <a:ext uri="{FF2B5EF4-FFF2-40B4-BE49-F238E27FC236}">
                <a16:creationId xmlns:a16="http://schemas.microsoft.com/office/drawing/2014/main" id="{7E0D73BB-06DC-6458-5712-FD61EDB1DA45}"/>
              </a:ext>
            </a:extLst>
          </p:cNvPr>
          <p:cNvGrpSpPr/>
          <p:nvPr/>
        </p:nvGrpSpPr>
        <p:grpSpPr>
          <a:xfrm>
            <a:off x="9842393" y="4864863"/>
            <a:ext cx="1881661" cy="1988604"/>
            <a:chOff x="9842393" y="4864863"/>
            <a:chExt cx="1881661" cy="1988604"/>
          </a:xfrm>
        </p:grpSpPr>
        <p:grpSp>
          <p:nvGrpSpPr>
            <p:cNvPr id="44" name="Group 43" descr="Walter Wellbeing Owl">
              <a:extLst>
                <a:ext uri="{FF2B5EF4-FFF2-40B4-BE49-F238E27FC236}">
                  <a16:creationId xmlns:a16="http://schemas.microsoft.com/office/drawing/2014/main" id="{6A7E0B57-AEE8-B8D9-3019-6BE2C449EB51}"/>
                </a:ext>
              </a:extLst>
            </p:cNvPr>
            <p:cNvGrpSpPr/>
            <p:nvPr/>
          </p:nvGrpSpPr>
          <p:grpSpPr bwMode="auto">
            <a:xfrm>
              <a:off x="9842393" y="4864863"/>
              <a:ext cx="1881661" cy="1988604"/>
              <a:chOff x="0" y="0"/>
              <a:chExt cx="3380" cy="3720"/>
            </a:xfrm>
            <a:solidFill>
              <a:schemeClr val="bg1"/>
            </a:solidFill>
          </p:grpSpPr>
          <p:sp>
            <p:nvSpPr>
              <p:cNvPr id="45" name="Freeform 3">
                <a:extLst>
                  <a:ext uri="{FF2B5EF4-FFF2-40B4-BE49-F238E27FC236}">
                    <a16:creationId xmlns:a16="http://schemas.microsoft.com/office/drawing/2014/main" id="{C209A608-2C35-A17F-CD83-EF14026C821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" y="12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" name="Freeform 4">
                <a:extLst>
                  <a:ext uri="{FF2B5EF4-FFF2-40B4-BE49-F238E27FC236}">
                    <a16:creationId xmlns:a16="http://schemas.microsoft.com/office/drawing/2014/main" id="{57590EB9-F6D1-EAF1-14B3-A3CA80298E9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252" y="7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472749D0-E921-FD8D-E14D-92C951E876E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7" y="0"/>
                <a:ext cx="2834" cy="3446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" name="Freeform 6">
                <a:extLst>
                  <a:ext uri="{FF2B5EF4-FFF2-40B4-BE49-F238E27FC236}">
                    <a16:creationId xmlns:a16="http://schemas.microsoft.com/office/drawing/2014/main" id="{FCEEA8F5-E619-9B6E-D1A5-573C166E579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0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9" name="Freeform 7">
                <a:extLst>
                  <a:ext uri="{FF2B5EF4-FFF2-40B4-BE49-F238E27FC236}">
                    <a16:creationId xmlns:a16="http://schemas.microsoft.com/office/drawing/2014/main" id="{13652AD4-407A-9069-D0E0-88D47F8DE3D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2" y="286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32A54540-7EE5-407E-9B71-CD3F396F0D6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11" y="490"/>
                <a:ext cx="1174" cy="1143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16C1C0C5-E1B6-66A1-4008-31393915079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98" y="578"/>
                <a:ext cx="1037" cy="1063"/>
              </a:xfrm>
              <a:prstGeom prst="ellipse">
                <a:avLst/>
              </a:prstGeom>
              <a:grpFill/>
              <a:ln w="63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5012CFBD-589C-80B3-AF91-3439074BB28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68" y="796"/>
                <a:ext cx="388" cy="411"/>
              </a:xfrm>
              <a:prstGeom prst="ellipse">
                <a:avLst/>
              </a:prstGeom>
              <a:grpFill/>
              <a:ln w="63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3" name="Freeform 11">
                <a:extLst>
                  <a:ext uri="{FF2B5EF4-FFF2-40B4-BE49-F238E27FC236}">
                    <a16:creationId xmlns:a16="http://schemas.microsoft.com/office/drawing/2014/main" id="{27F1FEB7-2867-38E1-4949-AF1E3599B28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354" y="335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CEF2DAD4-C716-6023-7CC8-9B6A1A4C2B8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51" y="498"/>
                <a:ext cx="1174" cy="1143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3CC77AC6-860F-CC9E-8700-EF8DE4A83CF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724" y="578"/>
                <a:ext cx="1037" cy="1063"/>
              </a:xfrm>
              <a:prstGeom prst="ellipse">
                <a:avLst/>
              </a:prstGeom>
              <a:grpFill/>
              <a:ln w="63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56" name="Freeform 14">
                <a:extLst>
                  <a:ext uri="{FF2B5EF4-FFF2-40B4-BE49-F238E27FC236}">
                    <a16:creationId xmlns:a16="http://schemas.microsoft.com/office/drawing/2014/main" id="{630EB557-503C-10EF-9BD2-156C08919D1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694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4C6157F8-C74A-C505-FC1A-3F6B9C6B392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86" y="576"/>
                <a:ext cx="1947" cy="3144"/>
                <a:chOff x="686" y="576"/>
                <a:chExt cx="1947" cy="3144"/>
              </a:xfrm>
              <a:grpFill/>
            </p:grpSpPr>
            <p:sp>
              <p:nvSpPr>
                <p:cNvPr id="58" name="Freeform: Shape 5">
                  <a:extLst>
                    <a:ext uri="{FF2B5EF4-FFF2-40B4-BE49-F238E27FC236}">
                      <a16:creationId xmlns:a16="http://schemas.microsoft.com/office/drawing/2014/main" id="{6849D2EF-6F66-F579-23F8-4F286FAA1C8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546" y="1223"/>
                  <a:ext cx="280" cy="548"/>
                </a:xfrm>
                <a:custGeom>
                  <a:avLst/>
                  <a:gdLst>
                    <a:gd name="T0" fmla="*/ 76200 w 561"/>
                    <a:gd name="T1" fmla="*/ 0 h 1038"/>
                    <a:gd name="T2" fmla="*/ 295275 w 561"/>
                    <a:gd name="T3" fmla="*/ 3175 h 1038"/>
                    <a:gd name="T4" fmla="*/ 339725 w 561"/>
                    <a:gd name="T5" fmla="*/ 44450 h 1038"/>
                    <a:gd name="T6" fmla="*/ 314325 w 561"/>
                    <a:gd name="T7" fmla="*/ 225425 h 1038"/>
                    <a:gd name="T8" fmla="*/ 190500 w 561"/>
                    <a:gd name="T9" fmla="*/ 625475 h 1038"/>
                    <a:gd name="T10" fmla="*/ 133350 w 561"/>
                    <a:gd name="T11" fmla="*/ 600075 h 1038"/>
                    <a:gd name="T12" fmla="*/ 25400 w 561"/>
                    <a:gd name="T13" fmla="*/ 171450 h 1038"/>
                    <a:gd name="T14" fmla="*/ 0 w 561"/>
                    <a:gd name="T15" fmla="*/ 47625 h 1038"/>
                    <a:gd name="T16" fmla="*/ 76200 w 561"/>
                    <a:gd name="T17" fmla="*/ 0 h 10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1" h="1038">
                      <a:moveTo>
                        <a:pt x="75" y="0"/>
                      </a:moveTo>
                      <a:lnTo>
                        <a:pt x="485" y="5"/>
                      </a:lnTo>
                      <a:cubicBezTo>
                        <a:pt x="561" y="29"/>
                        <a:pt x="533" y="79"/>
                        <a:pt x="530" y="145"/>
                      </a:cubicBezTo>
                      <a:lnTo>
                        <a:pt x="465" y="400"/>
                      </a:lnTo>
                      <a:lnTo>
                        <a:pt x="345" y="950"/>
                      </a:lnTo>
                      <a:cubicBezTo>
                        <a:pt x="302" y="1038"/>
                        <a:pt x="252" y="1024"/>
                        <a:pt x="205" y="930"/>
                      </a:cubicBezTo>
                      <a:lnTo>
                        <a:pt x="65" y="385"/>
                      </a:lnTo>
                      <a:lnTo>
                        <a:pt x="0" y="85"/>
                      </a:lnTo>
                      <a:cubicBezTo>
                        <a:pt x="2" y="21"/>
                        <a:pt x="75" y="0"/>
                        <a:pt x="75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9" name="AutoShape 17">
                  <a:extLst>
                    <a:ext uri="{FF2B5EF4-FFF2-40B4-BE49-F238E27FC236}">
                      <a16:creationId xmlns:a16="http://schemas.microsoft.com/office/drawing/2014/main" id="{1D11C0BD-E961-2100-E01A-43526F93AC8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86" y="576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0" name="AutoShape 18">
                  <a:extLst>
                    <a:ext uri="{FF2B5EF4-FFF2-40B4-BE49-F238E27FC236}">
                      <a16:creationId xmlns:a16="http://schemas.microsoft.com/office/drawing/2014/main" id="{18991D5B-2DC3-5D95-FE12-61FEF8AD03AC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469" y="936"/>
                  <a:ext cx="395" cy="282"/>
                </a:xfrm>
                <a:custGeom>
                  <a:avLst/>
                  <a:gdLst>
                    <a:gd name="G0" fmla="+- 8052 0 0"/>
                    <a:gd name="G1" fmla="+- -10750138 0 0"/>
                    <a:gd name="G2" fmla="+- 0 0 -10750138"/>
                    <a:gd name="T0" fmla="*/ 0 256 1"/>
                    <a:gd name="T1" fmla="*/ 180 256 1"/>
                    <a:gd name="G3" fmla="+- -10750138 T0 T1"/>
                    <a:gd name="T2" fmla="*/ 0 256 1"/>
                    <a:gd name="T3" fmla="*/ 90 256 1"/>
                    <a:gd name="G4" fmla="+- -10750138 T2 T3"/>
                    <a:gd name="G5" fmla="*/ G4 2 1"/>
                    <a:gd name="T4" fmla="*/ 90 256 1"/>
                    <a:gd name="T5" fmla="*/ 0 256 1"/>
                    <a:gd name="G6" fmla="+- -10750138 T4 T5"/>
                    <a:gd name="G7" fmla="*/ G6 2 1"/>
                    <a:gd name="G8" fmla="abs -10750138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8052"/>
                    <a:gd name="G18" fmla="*/ 8052 1 2"/>
                    <a:gd name="G19" fmla="+- G18 5400 0"/>
                    <a:gd name="G20" fmla="cos G19 -10750138"/>
                    <a:gd name="G21" fmla="sin G19 -10750138"/>
                    <a:gd name="G22" fmla="+- G20 10800 0"/>
                    <a:gd name="G23" fmla="+- G21 10800 0"/>
                    <a:gd name="G24" fmla="+- 10800 0 G20"/>
                    <a:gd name="G25" fmla="+- 8052 10800 0"/>
                    <a:gd name="G26" fmla="?: G9 G17 G25"/>
                    <a:gd name="G27" fmla="?: G9 0 21600"/>
                    <a:gd name="G28" fmla="cos 10800 -10750138"/>
                    <a:gd name="G29" fmla="sin 10800 -10750138"/>
                    <a:gd name="G30" fmla="sin 8052 -10750138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-10750138 G34 0"/>
                    <a:gd name="G36" fmla="?: G6 G35 G31"/>
                    <a:gd name="G37" fmla="+- 21600 0 G36"/>
                    <a:gd name="G38" fmla="?: G4 0 G33"/>
                    <a:gd name="G39" fmla="?: -10750138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1737 w 21600"/>
                    <a:gd name="T15" fmla="*/ 8207 h 21600"/>
                    <a:gd name="T16" fmla="*/ 10800 w 21600"/>
                    <a:gd name="T17" fmla="*/ 2748 h 21600"/>
                    <a:gd name="T18" fmla="*/ 19863 w 21600"/>
                    <a:gd name="T19" fmla="*/ 8207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3058" y="8585"/>
                      </a:moveTo>
                      <a:cubicBezTo>
                        <a:pt x="4047" y="5129"/>
                        <a:pt x="7206" y="2748"/>
                        <a:pt x="10800" y="2748"/>
                      </a:cubicBezTo>
                      <a:cubicBezTo>
                        <a:pt x="14393" y="2748"/>
                        <a:pt x="17552" y="5129"/>
                        <a:pt x="18541" y="8585"/>
                      </a:cubicBezTo>
                      <a:lnTo>
                        <a:pt x="21183" y="7829"/>
                      </a:lnTo>
                      <a:cubicBezTo>
                        <a:pt x="19857" y="3194"/>
                        <a:pt x="15620" y="0"/>
                        <a:pt x="10799" y="0"/>
                      </a:cubicBezTo>
                      <a:cubicBezTo>
                        <a:pt x="5979" y="0"/>
                        <a:pt x="1742" y="3194"/>
                        <a:pt x="416" y="782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DFE27276-B62A-C55F-3310-4A038FC41E4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8" y="803"/>
                  <a:ext cx="388" cy="411"/>
                </a:xfrm>
                <a:prstGeom prst="ellipse">
                  <a:avLst/>
                </a:prstGeom>
                <a:grpFill/>
                <a:ln w="63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" name="AutoShape 20">
                  <a:extLst>
                    <a:ext uri="{FF2B5EF4-FFF2-40B4-BE49-F238E27FC236}">
                      <a16:creationId xmlns:a16="http://schemas.microsoft.com/office/drawing/2014/main" id="{61FA54D9-543F-32F7-55B0-777868D18A5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801" y="600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1FEA53B4-20E0-7438-CCB2-4661571B667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25" y="2023"/>
                  <a:ext cx="116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10598814-AF81-6807-AC00-C1151567D10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9" y="2152"/>
                  <a:ext cx="115" cy="283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9BEC1981-FC3F-C184-030C-EAC2A3925989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291" y="2414"/>
                  <a:ext cx="116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6" name="Oval 65">
                  <a:extLst>
                    <a:ext uri="{FF2B5EF4-FFF2-40B4-BE49-F238E27FC236}">
                      <a16:creationId xmlns:a16="http://schemas.microsoft.com/office/drawing/2014/main" id="{AC87EBC5-21BE-7E6C-E955-75269DE3FD1B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427" y="2532"/>
                  <a:ext cx="115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7" name="Oval 66">
                  <a:extLst>
                    <a:ext uri="{FF2B5EF4-FFF2-40B4-BE49-F238E27FC236}">
                      <a16:creationId xmlns:a16="http://schemas.microsoft.com/office/drawing/2014/main" id="{E73ECEEC-A1A9-3E33-EC32-607ED6D459CC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777" y="2547"/>
                  <a:ext cx="116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BE88C4D5-8C96-10AB-7035-D224DAD7382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089" y="877"/>
                  <a:ext cx="70" cy="78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9" name="Oval 68">
                  <a:extLst>
                    <a:ext uri="{FF2B5EF4-FFF2-40B4-BE49-F238E27FC236}">
                      <a16:creationId xmlns:a16="http://schemas.microsoft.com/office/drawing/2014/main" id="{7C30BD48-BB29-14B1-B3B3-7215D0DD61D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108" y="877"/>
                  <a:ext cx="70" cy="78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0" name="Freeform 28">
                  <a:extLst>
                    <a:ext uri="{FF2B5EF4-FFF2-40B4-BE49-F238E27FC236}">
                      <a16:creationId xmlns:a16="http://schemas.microsoft.com/office/drawing/2014/main" id="{7540BD7A-4761-B4D1-8A03-61A36F9B6DD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704" y="3163"/>
                  <a:ext cx="535" cy="557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grpFill/>
                <a:ln w="63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1" name="Freeform 29">
                  <a:extLst>
                    <a:ext uri="{FF2B5EF4-FFF2-40B4-BE49-F238E27FC236}">
                      <a16:creationId xmlns:a16="http://schemas.microsoft.com/office/drawing/2014/main" id="{BAEFB8A6-C59E-BD6E-3317-38989B6933D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1111" y="3162"/>
                  <a:ext cx="535" cy="556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grpFill/>
                <a:ln w="63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2" name="Oval 71">
                  <a:extLst>
                    <a:ext uri="{FF2B5EF4-FFF2-40B4-BE49-F238E27FC236}">
                      <a16:creationId xmlns:a16="http://schemas.microsoft.com/office/drawing/2014/main" id="{73CD0FA3-7A6F-EB95-9975-8846D6E9FBF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269" y="2146"/>
                  <a:ext cx="115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73" name="Oval 72">
                  <a:extLst>
                    <a:ext uri="{FF2B5EF4-FFF2-40B4-BE49-F238E27FC236}">
                      <a16:creationId xmlns:a16="http://schemas.microsoft.com/office/drawing/2014/main" id="{FD017DC8-7E2B-4350-A37B-4D42A0B21B59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958" y="2438"/>
                  <a:ext cx="115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12" name="Group 11" descr="Walter Wellbeing Owl">
              <a:extLst>
                <a:ext uri="{FF2B5EF4-FFF2-40B4-BE49-F238E27FC236}">
                  <a16:creationId xmlns:a16="http://schemas.microsoft.com/office/drawing/2014/main" id="{CA771057-A045-022C-C289-7D6BD652B276}"/>
                </a:ext>
              </a:extLst>
            </p:cNvPr>
            <p:cNvGrpSpPr/>
            <p:nvPr/>
          </p:nvGrpSpPr>
          <p:grpSpPr bwMode="auto">
            <a:xfrm>
              <a:off x="9895558" y="4931469"/>
              <a:ext cx="1792923" cy="1863090"/>
              <a:chOff x="0" y="0"/>
              <a:chExt cx="3380" cy="3720"/>
            </a:xfrm>
          </p:grpSpPr>
          <p:sp>
            <p:nvSpPr>
              <p:cNvPr id="13" name="Freeform 3">
                <a:extLst>
                  <a:ext uri="{FF2B5EF4-FFF2-40B4-BE49-F238E27FC236}">
                    <a16:creationId xmlns:a16="http://schemas.microsoft.com/office/drawing/2014/main" id="{B387D201-767B-46B9-4C1F-8291340B886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" y="12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" name="Freeform 4">
                <a:extLst>
                  <a:ext uri="{FF2B5EF4-FFF2-40B4-BE49-F238E27FC236}">
                    <a16:creationId xmlns:a16="http://schemas.microsoft.com/office/drawing/2014/main" id="{9C0BA3CC-AF5B-63B8-6BC1-6B4A917D830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252" y="7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B2D217E1-4F47-E7E3-7C95-34C05291D9C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7" y="0"/>
                <a:ext cx="2834" cy="3446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" name="Freeform 6">
                <a:extLst>
                  <a:ext uri="{FF2B5EF4-FFF2-40B4-BE49-F238E27FC236}">
                    <a16:creationId xmlns:a16="http://schemas.microsoft.com/office/drawing/2014/main" id="{29A02A6F-D03C-F960-B2EF-415FECFA7CDF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0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Freeform 7">
                <a:extLst>
                  <a:ext uri="{FF2B5EF4-FFF2-40B4-BE49-F238E27FC236}">
                    <a16:creationId xmlns:a16="http://schemas.microsoft.com/office/drawing/2014/main" id="{793BF65C-51CD-BA59-ABA5-D1352AEF585B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2" y="286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A09984B8-9327-32D7-50F8-E16FC5DC202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11" y="490"/>
                <a:ext cx="1174" cy="1143"/>
              </a:xfrm>
              <a:prstGeom prst="ellipse">
                <a:avLst/>
              </a:pr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5E030703-6656-93F2-27DD-DE8046CD9C99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98" y="578"/>
                <a:ext cx="1037" cy="10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B70DD85D-4568-B1CF-25B9-04EBD7420BF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68" y="796"/>
                <a:ext cx="388" cy="411"/>
              </a:xfrm>
              <a:prstGeom prst="ellipse">
                <a:avLst/>
              </a:prstGeom>
              <a:solidFill>
                <a:srgbClr val="1616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1" name="Freeform 11">
                <a:extLst>
                  <a:ext uri="{FF2B5EF4-FFF2-40B4-BE49-F238E27FC236}">
                    <a16:creationId xmlns:a16="http://schemas.microsoft.com/office/drawing/2014/main" id="{A1A119DD-9A4A-00E8-62C1-A7579B4D8C9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354" y="335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8D59D471-74BC-32EF-BD91-50D76183C4F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51" y="498"/>
                <a:ext cx="1174" cy="1143"/>
              </a:xfrm>
              <a:prstGeom prst="ellipse">
                <a:avLst/>
              </a:pr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1349AFE3-757F-DA91-76B1-EDDCABCD9E3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724" y="578"/>
                <a:ext cx="1037" cy="10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24" name="Freeform 14">
                <a:extLst>
                  <a:ext uri="{FF2B5EF4-FFF2-40B4-BE49-F238E27FC236}">
                    <a16:creationId xmlns:a16="http://schemas.microsoft.com/office/drawing/2014/main" id="{CB20560A-B541-4270-5159-BE53EF86C6C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694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EE83D96-6D76-F033-5AF7-E251A303BD6F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86" y="576"/>
                <a:ext cx="1947" cy="3144"/>
                <a:chOff x="686" y="576"/>
                <a:chExt cx="1947" cy="3144"/>
              </a:xfrm>
            </p:grpSpPr>
            <p:sp>
              <p:nvSpPr>
                <p:cNvPr id="26" name="Freeform: Shape 5">
                  <a:extLst>
                    <a:ext uri="{FF2B5EF4-FFF2-40B4-BE49-F238E27FC236}">
                      <a16:creationId xmlns:a16="http://schemas.microsoft.com/office/drawing/2014/main" id="{205FF9C6-E4CA-0C92-F189-EEDDB111559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546" y="1223"/>
                  <a:ext cx="280" cy="548"/>
                </a:xfrm>
                <a:custGeom>
                  <a:avLst/>
                  <a:gdLst>
                    <a:gd name="T0" fmla="*/ 76200 w 561"/>
                    <a:gd name="T1" fmla="*/ 0 h 1038"/>
                    <a:gd name="T2" fmla="*/ 295275 w 561"/>
                    <a:gd name="T3" fmla="*/ 3175 h 1038"/>
                    <a:gd name="T4" fmla="*/ 339725 w 561"/>
                    <a:gd name="T5" fmla="*/ 44450 h 1038"/>
                    <a:gd name="T6" fmla="*/ 314325 w 561"/>
                    <a:gd name="T7" fmla="*/ 225425 h 1038"/>
                    <a:gd name="T8" fmla="*/ 190500 w 561"/>
                    <a:gd name="T9" fmla="*/ 625475 h 1038"/>
                    <a:gd name="T10" fmla="*/ 133350 w 561"/>
                    <a:gd name="T11" fmla="*/ 600075 h 1038"/>
                    <a:gd name="T12" fmla="*/ 25400 w 561"/>
                    <a:gd name="T13" fmla="*/ 171450 h 1038"/>
                    <a:gd name="T14" fmla="*/ 0 w 561"/>
                    <a:gd name="T15" fmla="*/ 47625 h 1038"/>
                    <a:gd name="T16" fmla="*/ 76200 w 561"/>
                    <a:gd name="T17" fmla="*/ 0 h 10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1" h="1038">
                      <a:moveTo>
                        <a:pt x="75" y="0"/>
                      </a:moveTo>
                      <a:lnTo>
                        <a:pt x="485" y="5"/>
                      </a:lnTo>
                      <a:cubicBezTo>
                        <a:pt x="561" y="29"/>
                        <a:pt x="533" y="79"/>
                        <a:pt x="530" y="145"/>
                      </a:cubicBezTo>
                      <a:lnTo>
                        <a:pt x="465" y="400"/>
                      </a:lnTo>
                      <a:lnTo>
                        <a:pt x="345" y="950"/>
                      </a:lnTo>
                      <a:cubicBezTo>
                        <a:pt x="302" y="1038"/>
                        <a:pt x="252" y="1024"/>
                        <a:pt x="205" y="930"/>
                      </a:cubicBezTo>
                      <a:lnTo>
                        <a:pt x="65" y="385"/>
                      </a:lnTo>
                      <a:lnTo>
                        <a:pt x="0" y="85"/>
                      </a:lnTo>
                      <a:cubicBezTo>
                        <a:pt x="2" y="21"/>
                        <a:pt x="75" y="0"/>
                        <a:pt x="75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rgbClr val="2F528F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" name="AutoShape 17">
                  <a:extLst>
                    <a:ext uri="{FF2B5EF4-FFF2-40B4-BE49-F238E27FC236}">
                      <a16:creationId xmlns:a16="http://schemas.microsoft.com/office/drawing/2014/main" id="{9B64C601-677F-80FB-94EF-915EC9EEC00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86" y="576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" name="AutoShape 18">
                  <a:extLst>
                    <a:ext uri="{FF2B5EF4-FFF2-40B4-BE49-F238E27FC236}">
                      <a16:creationId xmlns:a16="http://schemas.microsoft.com/office/drawing/2014/main" id="{8A5F56E9-CC11-F6FF-6461-F2C109985C3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469" y="936"/>
                  <a:ext cx="395" cy="282"/>
                </a:xfrm>
                <a:custGeom>
                  <a:avLst/>
                  <a:gdLst>
                    <a:gd name="G0" fmla="+- 8052 0 0"/>
                    <a:gd name="G1" fmla="+- -10750138 0 0"/>
                    <a:gd name="G2" fmla="+- 0 0 -10750138"/>
                    <a:gd name="T0" fmla="*/ 0 256 1"/>
                    <a:gd name="T1" fmla="*/ 180 256 1"/>
                    <a:gd name="G3" fmla="+- -10750138 T0 T1"/>
                    <a:gd name="T2" fmla="*/ 0 256 1"/>
                    <a:gd name="T3" fmla="*/ 90 256 1"/>
                    <a:gd name="G4" fmla="+- -10750138 T2 T3"/>
                    <a:gd name="G5" fmla="*/ G4 2 1"/>
                    <a:gd name="T4" fmla="*/ 90 256 1"/>
                    <a:gd name="T5" fmla="*/ 0 256 1"/>
                    <a:gd name="G6" fmla="+- -10750138 T4 T5"/>
                    <a:gd name="G7" fmla="*/ G6 2 1"/>
                    <a:gd name="G8" fmla="abs -10750138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8052"/>
                    <a:gd name="G18" fmla="*/ 8052 1 2"/>
                    <a:gd name="G19" fmla="+- G18 5400 0"/>
                    <a:gd name="G20" fmla="cos G19 -10750138"/>
                    <a:gd name="G21" fmla="sin G19 -10750138"/>
                    <a:gd name="G22" fmla="+- G20 10800 0"/>
                    <a:gd name="G23" fmla="+- G21 10800 0"/>
                    <a:gd name="G24" fmla="+- 10800 0 G20"/>
                    <a:gd name="G25" fmla="+- 8052 10800 0"/>
                    <a:gd name="G26" fmla="?: G9 G17 G25"/>
                    <a:gd name="G27" fmla="?: G9 0 21600"/>
                    <a:gd name="G28" fmla="cos 10800 -10750138"/>
                    <a:gd name="G29" fmla="sin 10800 -10750138"/>
                    <a:gd name="G30" fmla="sin 8052 -10750138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-10750138 G34 0"/>
                    <a:gd name="G36" fmla="?: G6 G35 G31"/>
                    <a:gd name="G37" fmla="+- 21600 0 G36"/>
                    <a:gd name="G38" fmla="?: G4 0 G33"/>
                    <a:gd name="G39" fmla="?: -10750138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1737 w 21600"/>
                    <a:gd name="T15" fmla="*/ 8207 h 21600"/>
                    <a:gd name="T16" fmla="*/ 10800 w 21600"/>
                    <a:gd name="T17" fmla="*/ 2748 h 21600"/>
                    <a:gd name="T18" fmla="*/ 19863 w 21600"/>
                    <a:gd name="T19" fmla="*/ 8207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3058" y="8585"/>
                      </a:moveTo>
                      <a:cubicBezTo>
                        <a:pt x="4047" y="5129"/>
                        <a:pt x="7206" y="2748"/>
                        <a:pt x="10800" y="2748"/>
                      </a:cubicBezTo>
                      <a:cubicBezTo>
                        <a:pt x="14393" y="2748"/>
                        <a:pt x="17552" y="5129"/>
                        <a:pt x="18541" y="8585"/>
                      </a:cubicBezTo>
                      <a:lnTo>
                        <a:pt x="21183" y="7829"/>
                      </a:lnTo>
                      <a:cubicBezTo>
                        <a:pt x="19857" y="3194"/>
                        <a:pt x="15620" y="0"/>
                        <a:pt x="10799" y="0"/>
                      </a:cubicBezTo>
                      <a:cubicBezTo>
                        <a:pt x="5979" y="0"/>
                        <a:pt x="1742" y="3194"/>
                        <a:pt x="416" y="782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CC176755-DCFF-C884-7D60-540C88D4AFD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8" y="803"/>
                  <a:ext cx="388" cy="411"/>
                </a:xfrm>
                <a:prstGeom prst="ellipse">
                  <a:avLst/>
                </a:prstGeom>
                <a:solidFill>
                  <a:srgbClr val="1616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" name="AutoShape 20">
                  <a:extLst>
                    <a:ext uri="{FF2B5EF4-FFF2-40B4-BE49-F238E27FC236}">
                      <a16:creationId xmlns:a16="http://schemas.microsoft.com/office/drawing/2014/main" id="{0488D272-696D-C675-F45F-47BDAC6D1D6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801" y="600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00E7D469-2F95-76F5-06AD-3BADDAD2449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25" y="2023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BAF75090-6A26-9271-5822-2D00CBA9D99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9" y="2152"/>
                  <a:ext cx="115" cy="283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" name="Oval 32">
                  <a:extLst>
                    <a:ext uri="{FF2B5EF4-FFF2-40B4-BE49-F238E27FC236}">
                      <a16:creationId xmlns:a16="http://schemas.microsoft.com/office/drawing/2014/main" id="{5326522F-9113-D7C3-8E92-677BCA90F11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291" y="2414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0B5CC5B5-68EA-ABE6-0217-982268B353A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427" y="2532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0800B52B-2EDB-7BC2-AF8C-ABA23C01B23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777" y="2547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C73851FC-70D6-3F48-35FD-798B25C1491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089" y="877"/>
                  <a:ext cx="70" cy="7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7" name="Oval 36">
                  <a:extLst>
                    <a:ext uri="{FF2B5EF4-FFF2-40B4-BE49-F238E27FC236}">
                      <a16:creationId xmlns:a16="http://schemas.microsoft.com/office/drawing/2014/main" id="{6BDCA5A4-E6C4-D357-9B9B-7CE77F44B6F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108" y="877"/>
                  <a:ext cx="70" cy="7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8" name="Freeform 28">
                  <a:extLst>
                    <a:ext uri="{FF2B5EF4-FFF2-40B4-BE49-F238E27FC236}">
                      <a16:creationId xmlns:a16="http://schemas.microsoft.com/office/drawing/2014/main" id="{36C37964-4522-AAB8-33D8-059C88FDE29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704" y="3163"/>
                  <a:ext cx="535" cy="557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9" name="Freeform 29">
                  <a:extLst>
                    <a:ext uri="{FF2B5EF4-FFF2-40B4-BE49-F238E27FC236}">
                      <a16:creationId xmlns:a16="http://schemas.microsoft.com/office/drawing/2014/main" id="{6C0A7364-3947-C1D9-0DAA-28CBD8D3861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1111" y="3162"/>
                  <a:ext cx="535" cy="556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0" name="Oval 39">
                  <a:extLst>
                    <a:ext uri="{FF2B5EF4-FFF2-40B4-BE49-F238E27FC236}">
                      <a16:creationId xmlns:a16="http://schemas.microsoft.com/office/drawing/2014/main" id="{07941ACF-543D-4D8A-2F97-3311E2E2065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269" y="2146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41" name="Oval 40">
                  <a:extLst>
                    <a:ext uri="{FF2B5EF4-FFF2-40B4-BE49-F238E27FC236}">
                      <a16:creationId xmlns:a16="http://schemas.microsoft.com/office/drawing/2014/main" id="{5CA07187-4270-DF9F-01D9-9BFD64EB271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958" y="2438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BBB61CD1-60AD-B3CF-05D0-BF40CF0E0EFD}"/>
              </a:ext>
            </a:extLst>
          </p:cNvPr>
          <p:cNvSpPr/>
          <p:nvPr/>
        </p:nvSpPr>
        <p:spPr>
          <a:xfrm>
            <a:off x="9028517" y="2080260"/>
            <a:ext cx="2695537" cy="1856600"/>
          </a:xfrm>
          <a:prstGeom prst="wedgeRoundRectCallout">
            <a:avLst>
              <a:gd name="adj1" fmla="val 11549"/>
              <a:gd name="adj2" fmla="val 8958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7C7D1BF-CAEC-4CAF-4285-BF0555FEA1CE}"/>
              </a:ext>
            </a:extLst>
          </p:cNvPr>
          <p:cNvSpPr txBox="1"/>
          <p:nvPr/>
        </p:nvSpPr>
        <p:spPr>
          <a:xfrm>
            <a:off x="9069692" y="2321195"/>
            <a:ext cx="26431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latin typeface="Arial "/>
              </a:rPr>
              <a:t>Follow the SMILERS and make a </a:t>
            </a:r>
          </a:p>
          <a:p>
            <a:pPr algn="ctr"/>
            <a:r>
              <a:rPr lang="en-GB" sz="2000" b="1" dirty="0">
                <a:latin typeface="Arial "/>
              </a:rPr>
              <a:t>Travel Smart superhero journey!</a:t>
            </a:r>
          </a:p>
        </p:txBody>
      </p:sp>
    </p:spTree>
    <p:extLst>
      <p:ext uri="{BB962C8B-B14F-4D97-AF65-F5344CB8AC3E}">
        <p14:creationId xmlns:p14="http://schemas.microsoft.com/office/powerpoint/2010/main" val="90817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/>
      <p:bldP spid="3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E3DB84F-8CAE-9C04-8547-8C95FBC741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-2387600"/>
            <a:ext cx="914400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Stay connected on Mighty Movers Monday</a:t>
            </a:r>
          </a:p>
        </p:txBody>
      </p:sp>
      <p:pic>
        <p:nvPicPr>
          <p:cNvPr id="5" name="Picture 4" descr="SMILER owl on top of a building&#10;">
            <a:extLst>
              <a:ext uri="{FF2B5EF4-FFF2-40B4-BE49-F238E27FC236}">
                <a16:creationId xmlns:a16="http://schemas.microsoft.com/office/drawing/2014/main" id="{F8CF84D6-D76D-E798-AD57-CB1A6E295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7017" y="0"/>
            <a:ext cx="12306034" cy="6858000"/>
          </a:xfrm>
          <a:prstGeom prst="rect">
            <a:avLst/>
          </a:prstGeom>
        </p:spPr>
      </p:pic>
      <p:pic>
        <p:nvPicPr>
          <p:cNvPr id="6" name="Picture 5" descr="Stay Connected">
            <a:extLst>
              <a:ext uri="{FF2B5EF4-FFF2-40B4-BE49-F238E27FC236}">
                <a16:creationId xmlns:a16="http://schemas.microsoft.com/office/drawing/2014/main" id="{724AA6FD-F49C-CA0E-11DF-00A2DBB814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836" y="386434"/>
            <a:ext cx="4110613" cy="609317"/>
          </a:xfrm>
          <a:prstGeom prst="rect">
            <a:avLst/>
          </a:prstGeom>
        </p:spPr>
      </p:pic>
      <p:pic>
        <p:nvPicPr>
          <p:cNvPr id="13" name="Picture 12" descr="On Mighty Movers Monday">
            <a:extLst>
              <a:ext uri="{FF2B5EF4-FFF2-40B4-BE49-F238E27FC236}">
                <a16:creationId xmlns:a16="http://schemas.microsoft.com/office/drawing/2014/main" id="{2EE1F42F-08AB-9609-4E63-3CF3D1DC1C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836" y="1217723"/>
            <a:ext cx="6048962" cy="487820"/>
          </a:xfrm>
          <a:prstGeom prst="rect">
            <a:avLst/>
          </a:prstGeom>
        </p:spPr>
      </p:pic>
      <p:pic>
        <p:nvPicPr>
          <p:cNvPr id="17" name="Picture 16" descr="Assemble your team">
            <a:extLst>
              <a:ext uri="{FF2B5EF4-FFF2-40B4-BE49-F238E27FC236}">
                <a16:creationId xmlns:a16="http://schemas.microsoft.com/office/drawing/2014/main" id="{DFA2790C-5E91-B2CD-7E33-C961E7D45C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6822" y="437125"/>
            <a:ext cx="1363594" cy="593164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0BC55443-83BD-22D2-D9AE-B9E556C81D0F}"/>
              </a:ext>
            </a:extLst>
          </p:cNvPr>
          <p:cNvSpPr txBox="1"/>
          <p:nvPr/>
        </p:nvSpPr>
        <p:spPr>
          <a:xfrm>
            <a:off x="315108" y="1787544"/>
            <a:ext cx="7745806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i="0" u="none" strike="noStrike" baseline="0" dirty="0">
                <a:latin typeface="Arial Rounded MT Bold" panose="020F0704030504030204" pitchFamily="34" charset="0"/>
              </a:rPr>
              <a:t>You could work alone, but working together is so much better! </a:t>
            </a:r>
          </a:p>
          <a:p>
            <a:r>
              <a:rPr lang="en-GB" sz="900" i="0" u="none" strike="noStrike" baseline="0" dirty="0">
                <a:latin typeface="Arial Rounded MT Bold" panose="020F0704030504030204" pitchFamily="34" charset="0"/>
              </a:rPr>
              <a:t> </a:t>
            </a:r>
          </a:p>
          <a:p>
            <a:r>
              <a:rPr lang="en-GB" sz="1800" i="0" u="none" strike="noStrike" baseline="0" dirty="0">
                <a:latin typeface="Arial Rounded MT Bold" panose="020F0704030504030204" pitchFamily="34" charset="0"/>
              </a:rPr>
              <a:t>Think of words to describe your superheroes and their team name. </a:t>
            </a:r>
            <a:endParaRPr lang="en-GB" dirty="0">
              <a:latin typeface="Arial Rounded MT Bold" panose="020F070403050403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5EF2CE1F-D255-CC37-1B65-263F1554A3DB}"/>
              </a:ext>
            </a:extLst>
          </p:cNvPr>
          <p:cNvSpPr txBox="1"/>
          <p:nvPr/>
        </p:nvSpPr>
        <p:spPr>
          <a:xfrm>
            <a:off x="383012" y="2292997"/>
            <a:ext cx="727005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2000" b="0" i="0" u="none" strike="noStrike" baseline="0" dirty="0">
              <a:solidFill>
                <a:srgbClr val="000000"/>
              </a:solidFill>
              <a:latin typeface="Blogger Sans Medium"/>
            </a:endParaRPr>
          </a:p>
          <a:p>
            <a:r>
              <a:rPr lang="en-GB" sz="1800" b="1" i="0" u="none" strike="noStrike" baseline="0" dirty="0">
                <a:latin typeface="Arial Rounded MT Bold" panose="020F0704030504030204" pitchFamily="34" charset="0"/>
              </a:rPr>
              <a:t>Here are words to help – or can you think of any others?</a:t>
            </a:r>
            <a:endParaRPr lang="en-GB" b="1" dirty="0">
              <a:latin typeface="Arial Rounded MT Bold" panose="020F0704030504030204" pitchFamily="34" charset="0"/>
            </a:endParaRPr>
          </a:p>
        </p:txBody>
      </p:sp>
      <p:grpSp>
        <p:nvGrpSpPr>
          <p:cNvPr id="61" name="Group 60" descr="Fantastic">
            <a:extLst>
              <a:ext uri="{FF2B5EF4-FFF2-40B4-BE49-F238E27FC236}">
                <a16:creationId xmlns:a16="http://schemas.microsoft.com/office/drawing/2014/main" id="{4560213A-FD71-AEEC-2482-A669D005BCE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95815" y="2976050"/>
            <a:ext cx="2598337" cy="1655762"/>
            <a:chOff x="459281" y="2930618"/>
            <a:chExt cx="2598337" cy="1655762"/>
          </a:xfrm>
        </p:grpSpPr>
        <p:sp>
          <p:nvSpPr>
            <p:cNvPr id="7" name="Explosion: 8 Points 6">
              <a:extLst>
                <a:ext uri="{FF2B5EF4-FFF2-40B4-BE49-F238E27FC236}">
                  <a16:creationId xmlns:a16="http://schemas.microsoft.com/office/drawing/2014/main" id="{9129F234-B020-16D0-CEA5-6C11C8B0AA5B}"/>
                </a:ext>
              </a:extLst>
            </p:cNvPr>
            <p:cNvSpPr/>
            <p:nvPr/>
          </p:nvSpPr>
          <p:spPr>
            <a:xfrm>
              <a:off x="459281" y="2930618"/>
              <a:ext cx="2598337" cy="1655762"/>
            </a:xfrm>
            <a:prstGeom prst="irregularSeal1">
              <a:avLst/>
            </a:prstGeom>
            <a:solidFill>
              <a:srgbClr val="EE1C25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9" name="Picture 8" descr="Fantastic">
              <a:extLst>
                <a:ext uri="{FF2B5EF4-FFF2-40B4-BE49-F238E27FC236}">
                  <a16:creationId xmlns:a16="http://schemas.microsoft.com/office/drawing/2014/main" id="{0D3E98DF-1BA0-91F4-F751-21ED7AE33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48745" y="3538263"/>
              <a:ext cx="1724715" cy="405367"/>
            </a:xfrm>
            <a:prstGeom prst="rect">
              <a:avLst/>
            </a:prstGeom>
          </p:spPr>
        </p:pic>
      </p:grpSp>
      <p:grpSp>
        <p:nvGrpSpPr>
          <p:cNvPr id="28" name="Group 27" descr="Dynamic">
            <a:extLst>
              <a:ext uri="{FF2B5EF4-FFF2-40B4-BE49-F238E27FC236}">
                <a16:creationId xmlns:a16="http://schemas.microsoft.com/office/drawing/2014/main" id="{19749321-BBB7-CD4F-C878-BA0399A62EB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366036" y="2863213"/>
            <a:ext cx="2406501" cy="1345381"/>
            <a:chOff x="3791545" y="3105920"/>
            <a:chExt cx="2406501" cy="1345381"/>
          </a:xfrm>
        </p:grpSpPr>
        <p:sp>
          <p:nvSpPr>
            <p:cNvPr id="14" name="Explosion: 14 Points 13">
              <a:extLst>
                <a:ext uri="{FF2B5EF4-FFF2-40B4-BE49-F238E27FC236}">
                  <a16:creationId xmlns:a16="http://schemas.microsoft.com/office/drawing/2014/main" id="{C77F1C76-DA04-32D8-CCB3-B56C0AB380F3}"/>
                </a:ext>
              </a:extLst>
            </p:cNvPr>
            <p:cNvSpPr/>
            <p:nvPr/>
          </p:nvSpPr>
          <p:spPr>
            <a:xfrm rot="580348">
              <a:off x="3791545" y="3105920"/>
              <a:ext cx="2406501" cy="1345381"/>
            </a:xfrm>
            <a:prstGeom prst="irregularSeal2">
              <a:avLst/>
            </a:prstGeom>
            <a:solidFill>
              <a:srgbClr val="45A146"/>
            </a:solidFill>
            <a:ln w="571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9" name="Picture 18" descr="Dynamic">
              <a:extLst>
                <a:ext uri="{FF2B5EF4-FFF2-40B4-BE49-F238E27FC236}">
                  <a16:creationId xmlns:a16="http://schemas.microsoft.com/office/drawing/2014/main" id="{25BA183C-448D-05E8-30CD-7C4DDE7C8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54359" y="3630373"/>
              <a:ext cx="1451585" cy="347118"/>
            </a:xfrm>
            <a:prstGeom prst="rect">
              <a:avLst/>
            </a:prstGeom>
          </p:spPr>
        </p:pic>
      </p:grpSp>
      <p:grpSp>
        <p:nvGrpSpPr>
          <p:cNvPr id="8" name="Group 7" descr="Squad">
            <a:extLst>
              <a:ext uri="{FF2B5EF4-FFF2-40B4-BE49-F238E27FC236}">
                <a16:creationId xmlns:a16="http://schemas.microsoft.com/office/drawing/2014/main" id="{250B8FB7-3F5F-EF36-0AEE-53962B00425F}"/>
              </a:ext>
            </a:extLst>
          </p:cNvPr>
          <p:cNvGrpSpPr/>
          <p:nvPr/>
        </p:nvGrpSpPr>
        <p:grpSpPr>
          <a:xfrm>
            <a:off x="6153575" y="3063334"/>
            <a:ext cx="1368055" cy="819621"/>
            <a:chOff x="6178249" y="3060307"/>
            <a:chExt cx="1368055" cy="819621"/>
          </a:xfrm>
        </p:grpSpPr>
        <p:sp>
          <p:nvSpPr>
            <p:cNvPr id="22" name="Speech Bubble: Oval 21">
              <a:extLst>
                <a:ext uri="{FF2B5EF4-FFF2-40B4-BE49-F238E27FC236}">
                  <a16:creationId xmlns:a16="http://schemas.microsoft.com/office/drawing/2014/main" id="{AAA28205-AA5A-5715-E6B3-23121C42E922}"/>
                </a:ext>
              </a:extLst>
            </p:cNvPr>
            <p:cNvSpPr/>
            <p:nvPr/>
          </p:nvSpPr>
          <p:spPr>
            <a:xfrm>
              <a:off x="6178249" y="3060307"/>
              <a:ext cx="1368055" cy="819621"/>
            </a:xfrm>
            <a:prstGeom prst="wedgeEllipseCallout">
              <a:avLst>
                <a:gd name="adj1" fmla="val 28131"/>
                <a:gd name="adj2" fmla="val 67689"/>
              </a:avLst>
            </a:prstGeom>
            <a:solidFill>
              <a:srgbClr val="EC008D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6" name="Picture 35" descr="Squad">
              <a:extLst>
                <a:ext uri="{FF2B5EF4-FFF2-40B4-BE49-F238E27FC236}">
                  <a16:creationId xmlns:a16="http://schemas.microsoft.com/office/drawing/2014/main" id="{223ACDC9-68A0-C3BE-D2AF-4E5FC82CC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260720" y="3294567"/>
              <a:ext cx="1218248" cy="363783"/>
            </a:xfrm>
            <a:prstGeom prst="rect">
              <a:avLst/>
            </a:prstGeom>
          </p:spPr>
        </p:pic>
      </p:grpSp>
      <p:grpSp>
        <p:nvGrpSpPr>
          <p:cNvPr id="43" name="Group 42" descr="Trio">
            <a:extLst>
              <a:ext uri="{FF2B5EF4-FFF2-40B4-BE49-F238E27FC236}">
                <a16:creationId xmlns:a16="http://schemas.microsoft.com/office/drawing/2014/main" id="{DD187094-433C-1E21-DAE7-D07A3A5B9ED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8118521" y="2842388"/>
            <a:ext cx="1368056" cy="819621"/>
            <a:chOff x="7633299" y="3683488"/>
            <a:chExt cx="1368056" cy="819621"/>
          </a:xfrm>
        </p:grpSpPr>
        <p:sp>
          <p:nvSpPr>
            <p:cNvPr id="23" name="Speech Bubble: Oval 22">
              <a:extLst>
                <a:ext uri="{FF2B5EF4-FFF2-40B4-BE49-F238E27FC236}">
                  <a16:creationId xmlns:a16="http://schemas.microsoft.com/office/drawing/2014/main" id="{47A6470D-0CDE-1B97-95D8-23801DD427EB}"/>
                </a:ext>
              </a:extLst>
            </p:cNvPr>
            <p:cNvSpPr/>
            <p:nvPr/>
          </p:nvSpPr>
          <p:spPr>
            <a:xfrm>
              <a:off x="7633299" y="3683488"/>
              <a:ext cx="1368056" cy="819621"/>
            </a:xfrm>
            <a:prstGeom prst="wedgeEllipseCallout">
              <a:avLst>
                <a:gd name="adj1" fmla="val 28131"/>
                <a:gd name="adj2" fmla="val 67689"/>
              </a:avLst>
            </a:prstGeom>
            <a:solidFill>
              <a:srgbClr val="92279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2" name="Picture 41" descr="Trio">
              <a:extLst>
                <a:ext uri="{FF2B5EF4-FFF2-40B4-BE49-F238E27FC236}">
                  <a16:creationId xmlns:a16="http://schemas.microsoft.com/office/drawing/2014/main" id="{6E6533F1-3DF7-E639-11D7-3EB2CE60B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805899" y="3856085"/>
              <a:ext cx="982957" cy="461990"/>
            </a:xfrm>
            <a:prstGeom prst="rect">
              <a:avLst/>
            </a:prstGeom>
          </p:spPr>
        </p:pic>
      </p:grpSp>
      <p:grpSp>
        <p:nvGrpSpPr>
          <p:cNvPr id="34" name="Group 33" descr="Duo">
            <a:extLst>
              <a:ext uri="{FF2B5EF4-FFF2-40B4-BE49-F238E27FC236}">
                <a16:creationId xmlns:a16="http://schemas.microsoft.com/office/drawing/2014/main" id="{11CB7315-BB0D-F9C3-9B70-CED9085060F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0143872" y="2786053"/>
            <a:ext cx="1802199" cy="1345381"/>
            <a:chOff x="7414985" y="2153245"/>
            <a:chExt cx="1802199" cy="1345381"/>
          </a:xfrm>
        </p:grpSpPr>
        <p:sp>
          <p:nvSpPr>
            <p:cNvPr id="25" name="Explosion: 14 Points 24">
              <a:extLst>
                <a:ext uri="{FF2B5EF4-FFF2-40B4-BE49-F238E27FC236}">
                  <a16:creationId xmlns:a16="http://schemas.microsoft.com/office/drawing/2014/main" id="{D3910776-7BC0-A88D-D9A6-DCAE4FB51B8B}"/>
                </a:ext>
              </a:extLst>
            </p:cNvPr>
            <p:cNvSpPr/>
            <p:nvPr/>
          </p:nvSpPr>
          <p:spPr>
            <a:xfrm rot="580348">
              <a:off x="7414985" y="2153245"/>
              <a:ext cx="1802199" cy="1345381"/>
            </a:xfrm>
            <a:prstGeom prst="irregularSeal2">
              <a:avLst/>
            </a:prstGeom>
            <a:solidFill>
              <a:srgbClr val="F57F25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3" name="Picture 32" descr="Duo">
              <a:extLst>
                <a:ext uri="{FF2B5EF4-FFF2-40B4-BE49-F238E27FC236}">
                  <a16:creationId xmlns:a16="http://schemas.microsoft.com/office/drawing/2014/main" id="{C0131DE9-673C-5119-69A2-0B61E2322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7798371" y="2635188"/>
              <a:ext cx="825083" cy="438325"/>
            </a:xfrm>
            <a:prstGeom prst="rect">
              <a:avLst/>
            </a:prstGeom>
          </p:spPr>
        </p:pic>
      </p:grpSp>
      <p:grpSp>
        <p:nvGrpSpPr>
          <p:cNvPr id="55" name="Group 54" descr="Amazing">
            <a:extLst>
              <a:ext uri="{FF2B5EF4-FFF2-40B4-BE49-F238E27FC236}">
                <a16:creationId xmlns:a16="http://schemas.microsoft.com/office/drawing/2014/main" id="{00808220-2B1B-742A-2C74-7EC8697A159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275107" y="4789232"/>
            <a:ext cx="2211545" cy="932957"/>
            <a:chOff x="890533" y="5162463"/>
            <a:chExt cx="2211545" cy="932957"/>
          </a:xfrm>
        </p:grpSpPr>
        <p:sp>
          <p:nvSpPr>
            <p:cNvPr id="31" name="Thought Bubble: Cloud 30">
              <a:extLst>
                <a:ext uri="{FF2B5EF4-FFF2-40B4-BE49-F238E27FC236}">
                  <a16:creationId xmlns:a16="http://schemas.microsoft.com/office/drawing/2014/main" id="{046AB5C2-DB54-DDD3-159F-3E8A3F9FEC9F}"/>
                </a:ext>
              </a:extLst>
            </p:cNvPr>
            <p:cNvSpPr/>
            <p:nvPr/>
          </p:nvSpPr>
          <p:spPr>
            <a:xfrm>
              <a:off x="890533" y="5162463"/>
              <a:ext cx="2211545" cy="932957"/>
            </a:xfrm>
            <a:prstGeom prst="cloudCallout">
              <a:avLst>
                <a:gd name="adj1" fmla="val -19391"/>
                <a:gd name="adj2" fmla="val 38567"/>
              </a:avLst>
            </a:prstGeom>
            <a:solidFill>
              <a:srgbClr val="15AAE2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4" name="Picture 53" descr="Amazing">
              <a:extLst>
                <a:ext uri="{FF2B5EF4-FFF2-40B4-BE49-F238E27FC236}">
                  <a16:creationId xmlns:a16="http://schemas.microsoft.com/office/drawing/2014/main" id="{0B75FB7C-878A-9DE9-2E29-FDB9074C90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216932" y="5400361"/>
              <a:ext cx="1600695" cy="433522"/>
            </a:xfrm>
            <a:prstGeom prst="rect">
              <a:avLst/>
            </a:prstGeom>
          </p:spPr>
        </p:pic>
      </p:grpSp>
      <p:grpSp>
        <p:nvGrpSpPr>
          <p:cNvPr id="49" name="Group 48" descr="Crew">
            <a:extLst>
              <a:ext uri="{FF2B5EF4-FFF2-40B4-BE49-F238E27FC236}">
                <a16:creationId xmlns:a16="http://schemas.microsoft.com/office/drawing/2014/main" id="{D5E17DAE-7913-18BC-A03F-D3EBCB87AD3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255473" y="4093425"/>
            <a:ext cx="1561123" cy="1345381"/>
            <a:chOff x="3261594" y="4355094"/>
            <a:chExt cx="1561123" cy="1345381"/>
          </a:xfrm>
        </p:grpSpPr>
        <p:sp>
          <p:nvSpPr>
            <p:cNvPr id="26" name="Explosion: 14 Points 25">
              <a:extLst>
                <a:ext uri="{FF2B5EF4-FFF2-40B4-BE49-F238E27FC236}">
                  <a16:creationId xmlns:a16="http://schemas.microsoft.com/office/drawing/2014/main" id="{99AFEEC4-2951-5023-B9AD-477D3F74BD93}"/>
                </a:ext>
              </a:extLst>
            </p:cNvPr>
            <p:cNvSpPr/>
            <p:nvPr/>
          </p:nvSpPr>
          <p:spPr>
            <a:xfrm rot="12085949">
              <a:off x="3261594" y="4355094"/>
              <a:ext cx="1561123" cy="1345381"/>
            </a:xfrm>
            <a:prstGeom prst="irregularSeal2">
              <a:avLst/>
            </a:prstGeom>
            <a:solidFill>
              <a:srgbClr val="F57F25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8" name="Picture 47" descr="Crew">
              <a:extLst>
                <a:ext uri="{FF2B5EF4-FFF2-40B4-BE49-F238E27FC236}">
                  <a16:creationId xmlns:a16="http://schemas.microsoft.com/office/drawing/2014/main" id="{B35FED0A-934E-DCA3-4132-4DE60457AC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732284" y="4782803"/>
              <a:ext cx="890188" cy="445094"/>
            </a:xfrm>
            <a:prstGeom prst="rect">
              <a:avLst/>
            </a:prstGeom>
          </p:spPr>
        </p:pic>
      </p:grpSp>
      <p:grpSp>
        <p:nvGrpSpPr>
          <p:cNvPr id="46" name="Group 45" descr="Marvellous">
            <a:extLst>
              <a:ext uri="{FF2B5EF4-FFF2-40B4-BE49-F238E27FC236}">
                <a16:creationId xmlns:a16="http://schemas.microsoft.com/office/drawing/2014/main" id="{FC65C75E-FAC9-FE50-B658-F9443941FBD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5686024" y="4027037"/>
            <a:ext cx="3183361" cy="1767095"/>
            <a:chOff x="5075329" y="4161687"/>
            <a:chExt cx="3183361" cy="1767095"/>
          </a:xfrm>
        </p:grpSpPr>
        <p:sp>
          <p:nvSpPr>
            <p:cNvPr id="15" name="Explosion: 8 Points 14">
              <a:extLst>
                <a:ext uri="{FF2B5EF4-FFF2-40B4-BE49-F238E27FC236}">
                  <a16:creationId xmlns:a16="http://schemas.microsoft.com/office/drawing/2014/main" id="{B1745CF2-8E7D-C9E4-7E11-08E1E587998E}"/>
                </a:ext>
              </a:extLst>
            </p:cNvPr>
            <p:cNvSpPr/>
            <p:nvPr/>
          </p:nvSpPr>
          <p:spPr>
            <a:xfrm rot="10635814">
              <a:off x="5075329" y="4161687"/>
              <a:ext cx="3183361" cy="1767095"/>
            </a:xfrm>
            <a:prstGeom prst="irregularSeal1">
              <a:avLst/>
            </a:prstGeom>
            <a:solidFill>
              <a:srgbClr val="EE1C25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45" name="Picture 44" descr="Marvellous">
              <a:extLst>
                <a:ext uri="{FF2B5EF4-FFF2-40B4-BE49-F238E27FC236}">
                  <a16:creationId xmlns:a16="http://schemas.microsoft.com/office/drawing/2014/main" id="{206D3B9C-AB35-41D6-C5EF-4A322B9CD8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694012" y="4831117"/>
              <a:ext cx="1978037" cy="406773"/>
            </a:xfrm>
            <a:prstGeom prst="rect">
              <a:avLst/>
            </a:prstGeom>
          </p:spPr>
        </p:pic>
      </p:grpSp>
      <p:grpSp>
        <p:nvGrpSpPr>
          <p:cNvPr id="40" name="Group 39" descr="magnificent">
            <a:extLst>
              <a:ext uri="{FF2B5EF4-FFF2-40B4-BE49-F238E27FC236}">
                <a16:creationId xmlns:a16="http://schemas.microsoft.com/office/drawing/2014/main" id="{3F6EF5C4-E3BB-2E1C-A4DB-A9E511A1373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8931429" y="4759472"/>
            <a:ext cx="3204261" cy="1423164"/>
            <a:chOff x="8450179" y="4403350"/>
            <a:chExt cx="3204261" cy="1423164"/>
          </a:xfrm>
        </p:grpSpPr>
        <p:sp>
          <p:nvSpPr>
            <p:cNvPr id="24" name="Explosion: 14 Points 23">
              <a:extLst>
                <a:ext uri="{FF2B5EF4-FFF2-40B4-BE49-F238E27FC236}">
                  <a16:creationId xmlns:a16="http://schemas.microsoft.com/office/drawing/2014/main" id="{08516586-BFFE-37FE-C969-575A266AEFD4}"/>
                </a:ext>
              </a:extLst>
            </p:cNvPr>
            <p:cNvSpPr/>
            <p:nvPr/>
          </p:nvSpPr>
          <p:spPr>
            <a:xfrm rot="152163">
              <a:off x="8450179" y="4403350"/>
              <a:ext cx="3204261" cy="1423164"/>
            </a:xfrm>
            <a:prstGeom prst="irregularSeal2">
              <a:avLst/>
            </a:prstGeom>
            <a:solidFill>
              <a:srgbClr val="45A146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39" name="Picture 38" descr="manificant">
              <a:extLst>
                <a:ext uri="{FF2B5EF4-FFF2-40B4-BE49-F238E27FC236}">
                  <a16:creationId xmlns:a16="http://schemas.microsoft.com/office/drawing/2014/main" id="{E2A6D49F-C6D6-B8AB-2ECE-8A5541A9E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9001355" y="4954626"/>
              <a:ext cx="1875533" cy="382320"/>
            </a:xfrm>
            <a:prstGeom prst="rect">
              <a:avLst/>
            </a:prstGeom>
          </p:spPr>
        </p:pic>
      </p:grpSp>
      <p:grpSp>
        <p:nvGrpSpPr>
          <p:cNvPr id="58" name="Group 57" descr="league">
            <a:extLst>
              <a:ext uri="{FF2B5EF4-FFF2-40B4-BE49-F238E27FC236}">
                <a16:creationId xmlns:a16="http://schemas.microsoft.com/office/drawing/2014/main" id="{BC1CA703-2B51-0FC5-D680-B10EB389CF3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1781114" y="5739555"/>
            <a:ext cx="1368056" cy="819621"/>
            <a:chOff x="1734022" y="6222032"/>
            <a:chExt cx="1368056" cy="819621"/>
          </a:xfrm>
        </p:grpSpPr>
        <p:sp>
          <p:nvSpPr>
            <p:cNvPr id="27" name="Speech Bubble: Oval 26">
              <a:extLst>
                <a:ext uri="{FF2B5EF4-FFF2-40B4-BE49-F238E27FC236}">
                  <a16:creationId xmlns:a16="http://schemas.microsoft.com/office/drawing/2014/main" id="{0420427E-0B8A-123D-C217-CF4DDFBD312D}"/>
                </a:ext>
              </a:extLst>
            </p:cNvPr>
            <p:cNvSpPr/>
            <p:nvPr/>
          </p:nvSpPr>
          <p:spPr>
            <a:xfrm>
              <a:off x="1734022" y="6222032"/>
              <a:ext cx="1368056" cy="819621"/>
            </a:xfrm>
            <a:prstGeom prst="wedgeEllipseCallout">
              <a:avLst>
                <a:gd name="adj1" fmla="val -50366"/>
                <a:gd name="adj2" fmla="val 63797"/>
              </a:avLst>
            </a:prstGeom>
            <a:solidFill>
              <a:srgbClr val="EC008D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7" name="Picture 56" descr="League">
              <a:extLst>
                <a:ext uri="{FF2B5EF4-FFF2-40B4-BE49-F238E27FC236}">
                  <a16:creationId xmlns:a16="http://schemas.microsoft.com/office/drawing/2014/main" id="{35DEF956-B559-348F-0CE1-5CA93A88E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848003" y="6478917"/>
              <a:ext cx="1169865" cy="331988"/>
            </a:xfrm>
            <a:prstGeom prst="rect">
              <a:avLst/>
            </a:prstGeom>
          </p:spPr>
        </p:pic>
      </p:grpSp>
      <p:grpSp>
        <p:nvGrpSpPr>
          <p:cNvPr id="52" name="Group 51" descr="fabulous">
            <a:extLst>
              <a:ext uri="{FF2B5EF4-FFF2-40B4-BE49-F238E27FC236}">
                <a16:creationId xmlns:a16="http://schemas.microsoft.com/office/drawing/2014/main" id="{E5ADAC93-252C-0FD7-57F3-6CF93DB4D4D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/>
        </p:nvGrpSpPr>
        <p:grpSpPr>
          <a:xfrm>
            <a:off x="3647716" y="5205782"/>
            <a:ext cx="2743658" cy="1606975"/>
            <a:chOff x="3189631" y="5695252"/>
            <a:chExt cx="2743658" cy="1606975"/>
          </a:xfrm>
        </p:grpSpPr>
        <p:sp>
          <p:nvSpPr>
            <p:cNvPr id="30" name="Explosion: 8 Points 29">
              <a:extLst>
                <a:ext uri="{FF2B5EF4-FFF2-40B4-BE49-F238E27FC236}">
                  <a16:creationId xmlns:a16="http://schemas.microsoft.com/office/drawing/2014/main" id="{2978DFDB-78CA-6C59-9402-6B71B7FCD94A}"/>
                </a:ext>
              </a:extLst>
            </p:cNvPr>
            <p:cNvSpPr/>
            <p:nvPr/>
          </p:nvSpPr>
          <p:spPr>
            <a:xfrm rot="21384647">
              <a:off x="3189631" y="5695252"/>
              <a:ext cx="2743658" cy="1606975"/>
            </a:xfrm>
            <a:prstGeom prst="irregularSeal1">
              <a:avLst/>
            </a:prstGeom>
            <a:solidFill>
              <a:srgbClr val="922790"/>
            </a:solidFill>
            <a:ln w="381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1" name="Picture 50" descr="Fabulous">
              <a:extLst>
                <a:ext uri="{FF2B5EF4-FFF2-40B4-BE49-F238E27FC236}">
                  <a16:creationId xmlns:a16="http://schemas.microsoft.com/office/drawing/2014/main" id="{D5936C72-7158-B8BA-9DCA-37A7D4AD9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695627" y="6290220"/>
              <a:ext cx="1682769" cy="39642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28175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  <p:bldP spid="6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DD5490-84EF-2E16-AB24-6C32AEE34A8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Move more on Super </a:t>
            </a:r>
            <a:r>
              <a:rPr lang="en-GB" dirty="0" err="1"/>
              <a:t>Shoesday</a:t>
            </a:r>
            <a:endParaRPr lang="en-GB" dirty="0"/>
          </a:p>
        </p:txBody>
      </p:sp>
      <p:pic>
        <p:nvPicPr>
          <p:cNvPr id="7" name="Picture 6" descr="Travel Smart icons.">
            <a:extLst>
              <a:ext uri="{FF2B5EF4-FFF2-40B4-BE49-F238E27FC236}">
                <a16:creationId xmlns:a16="http://schemas.microsoft.com/office/drawing/2014/main" id="{090B8C7A-BBD5-930F-5BA4-5C3EC9F9F6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525011" cy="6858000"/>
          </a:xfrm>
          <a:prstGeom prst="rect">
            <a:avLst/>
          </a:prstGeom>
        </p:spPr>
      </p:pic>
      <p:pic>
        <p:nvPicPr>
          <p:cNvPr id="3" name="Picture 2" descr="Move More on Super Shoesday">
            <a:extLst>
              <a:ext uri="{FF2B5EF4-FFF2-40B4-BE49-F238E27FC236}">
                <a16:creationId xmlns:a16="http://schemas.microsoft.com/office/drawing/2014/main" id="{F2FBAAE1-F4E1-9413-418C-5FB3AD5D80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23" y="357191"/>
            <a:ext cx="8046608" cy="869443"/>
          </a:xfrm>
          <a:prstGeom prst="rect">
            <a:avLst/>
          </a:prstGeom>
        </p:spPr>
      </p:pic>
      <p:pic>
        <p:nvPicPr>
          <p:cNvPr id="5" name="Picture 4" descr="Choose youe move and words to describe it">
            <a:extLst>
              <a:ext uri="{FF2B5EF4-FFF2-40B4-BE49-F238E27FC236}">
                <a16:creationId xmlns:a16="http://schemas.microsoft.com/office/drawing/2014/main" id="{5342B0B4-87B1-B00C-93C0-B58E36D3B9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7230" y="637953"/>
            <a:ext cx="1808204" cy="13196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38CDBA7-7044-0C09-9938-5CEB386FE053}"/>
              </a:ext>
            </a:extLst>
          </p:cNvPr>
          <p:cNvSpPr txBox="1"/>
          <p:nvPr/>
        </p:nvSpPr>
        <p:spPr>
          <a:xfrm>
            <a:off x="2713442" y="2967332"/>
            <a:ext cx="129503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Rider </a:t>
            </a:r>
            <a:endParaRPr lang="en-GB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A5D87C-359E-651C-E427-B726F1CD9FB5}"/>
              </a:ext>
            </a:extLst>
          </p:cNvPr>
          <p:cNvSpPr txBox="1"/>
          <p:nvPr/>
        </p:nvSpPr>
        <p:spPr>
          <a:xfrm>
            <a:off x="5088382" y="2967333"/>
            <a:ext cx="14509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</a:rPr>
              <a:t>Stroller, </a:t>
            </a:r>
            <a:endParaRPr lang="en-GB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C23DF4-FEF1-E73A-F869-903BB462DD87}"/>
              </a:ext>
            </a:extLst>
          </p:cNvPr>
          <p:cNvSpPr txBox="1"/>
          <p:nvPr/>
        </p:nvSpPr>
        <p:spPr>
          <a:xfrm>
            <a:off x="6539358" y="2967330"/>
            <a:ext cx="14509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</a:rPr>
              <a:t>Strider, </a:t>
            </a:r>
            <a:endParaRPr lang="en-GB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9B8091-16BF-D088-4B80-EC7D7950E5EC}"/>
              </a:ext>
            </a:extLst>
          </p:cNvPr>
          <p:cNvSpPr txBox="1"/>
          <p:nvPr/>
        </p:nvSpPr>
        <p:spPr>
          <a:xfrm>
            <a:off x="7870234" y="2967331"/>
            <a:ext cx="14509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</a:rPr>
              <a:t>Dasher, </a:t>
            </a:r>
            <a:endParaRPr lang="en-GB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8F37B4-FC70-B8BD-DC8F-614D2FEBF7B6}"/>
              </a:ext>
            </a:extLst>
          </p:cNvPr>
          <p:cNvSpPr txBox="1"/>
          <p:nvPr/>
        </p:nvSpPr>
        <p:spPr>
          <a:xfrm>
            <a:off x="7264846" y="3349819"/>
            <a:ext cx="14509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Hiker</a:t>
            </a:r>
            <a:r>
              <a:rPr lang="en-GB" sz="24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endParaRPr lang="en-GB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4DF10D-D561-4D89-BC32-2A92389D2485}"/>
              </a:ext>
            </a:extLst>
          </p:cNvPr>
          <p:cNvSpPr txBox="1"/>
          <p:nvPr/>
        </p:nvSpPr>
        <p:spPr>
          <a:xfrm>
            <a:off x="1742005" y="5022958"/>
            <a:ext cx="14509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</a:rPr>
              <a:t>Gilder, </a:t>
            </a:r>
            <a:endParaRPr lang="en-GB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2B6156C-4A8E-08CF-CCB0-AFC5D1AA5A47}"/>
              </a:ext>
            </a:extLst>
          </p:cNvPr>
          <p:cNvSpPr txBox="1"/>
          <p:nvPr/>
        </p:nvSpPr>
        <p:spPr>
          <a:xfrm>
            <a:off x="2809138" y="5022958"/>
            <a:ext cx="17557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</a:rPr>
              <a:t>Zoomer, </a:t>
            </a:r>
            <a:endParaRPr lang="en-GB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ECDF2F-4EC1-156F-C10C-3F2DA7E7E87D}"/>
              </a:ext>
            </a:extLst>
          </p:cNvPr>
          <p:cNvSpPr txBox="1"/>
          <p:nvPr/>
        </p:nvSpPr>
        <p:spPr>
          <a:xfrm>
            <a:off x="4047465" y="5033591"/>
            <a:ext cx="14509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</a:rPr>
              <a:t>Biker, </a:t>
            </a:r>
            <a:endParaRPr lang="en-GB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E70F99-614A-777C-E841-DD83328FEA20}"/>
              </a:ext>
            </a:extLst>
          </p:cNvPr>
          <p:cNvSpPr txBox="1"/>
          <p:nvPr/>
        </p:nvSpPr>
        <p:spPr>
          <a:xfrm>
            <a:off x="5199657" y="5059245"/>
            <a:ext cx="14509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</a:rPr>
              <a:t>Roller, </a:t>
            </a:r>
            <a:endParaRPr lang="en-GB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391032-9273-F2EA-6BC4-BC6BA8618745}"/>
              </a:ext>
            </a:extLst>
          </p:cNvPr>
          <p:cNvSpPr txBox="1"/>
          <p:nvPr/>
        </p:nvSpPr>
        <p:spPr>
          <a:xfrm>
            <a:off x="6356090" y="5050744"/>
            <a:ext cx="14509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0" i="0" u="none" strike="noStrike" baseline="0" dirty="0">
                <a:solidFill>
                  <a:schemeClr val="bg1"/>
                </a:solidFill>
                <a:latin typeface="Arial Rounded MT Bold" panose="020F0704030504030204" pitchFamily="34" charset="0"/>
              </a:rPr>
              <a:t>Wheeler</a:t>
            </a:r>
            <a:endParaRPr lang="en-GB" sz="2400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A97397-26EB-7F1B-A01E-07C0706C1A71}"/>
              </a:ext>
            </a:extLst>
          </p:cNvPr>
          <p:cNvSpPr txBox="1"/>
          <p:nvPr/>
        </p:nvSpPr>
        <p:spPr>
          <a:xfrm>
            <a:off x="-57476" y="5554213"/>
            <a:ext cx="846720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2000" b="0" i="0" u="none" strike="noStrike" baseline="0" dirty="0">
              <a:solidFill>
                <a:srgbClr val="000000"/>
              </a:solidFill>
              <a:latin typeface="Blogger Sans Light"/>
            </a:endParaRPr>
          </a:p>
          <a:p>
            <a:pPr algn="ctr"/>
            <a:r>
              <a:rPr lang="en-GB" sz="2000" b="0" i="0" u="none" strike="noStrike" baseline="0" dirty="0">
                <a:latin typeface="Arial Rounded MT Bold" panose="020F0704030504030204" pitchFamily="34" charset="0"/>
              </a:rPr>
              <a:t>How ever you move, don’t forget to put on your fabulous footwear, brilliant boots, wonderful wellies, splendid shoes </a:t>
            </a:r>
          </a:p>
          <a:p>
            <a:pPr algn="ctr"/>
            <a:r>
              <a:rPr lang="en-GB" sz="2000" b="0" i="0" u="none" strike="noStrike" baseline="0" dirty="0">
                <a:latin typeface="Arial Rounded MT Bold" panose="020F0704030504030204" pitchFamily="34" charset="0"/>
              </a:rPr>
              <a:t>or tremendous trainers! </a:t>
            </a:r>
            <a:endParaRPr lang="en-GB" sz="2000" dirty="0">
              <a:latin typeface="Arial Rounded MT Bold" panose="020F07040305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51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5ECB3-0579-65E0-D285-F3643C5A38D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Discover interesting things on wonderful wheelers Wednesday</a:t>
            </a:r>
          </a:p>
        </p:txBody>
      </p:sp>
      <p:pic>
        <p:nvPicPr>
          <p:cNvPr id="4" name="Picture 3" descr="SMILER owls on wheels">
            <a:extLst>
              <a:ext uri="{FF2B5EF4-FFF2-40B4-BE49-F238E27FC236}">
                <a16:creationId xmlns:a16="http://schemas.microsoft.com/office/drawing/2014/main" id="{5D0A3159-2C28-4D9E-0B21-389EBC97C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344400" cy="6858000"/>
          </a:xfrm>
          <a:prstGeom prst="rect">
            <a:avLst/>
          </a:prstGeom>
        </p:spPr>
      </p:pic>
      <p:pic>
        <p:nvPicPr>
          <p:cNvPr id="3" name="Picture 2" descr="Did you know owls have amazing powers of sight, hearing and silent flight?">
            <a:extLst>
              <a:ext uri="{FF2B5EF4-FFF2-40B4-BE49-F238E27FC236}">
                <a16:creationId xmlns:a16="http://schemas.microsoft.com/office/drawing/2014/main" id="{63BD478D-2A23-E65F-9E03-9166792F37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7879" y="478464"/>
            <a:ext cx="2560599" cy="215464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11C3261-2BC2-FC0C-5B31-E6278776792B}"/>
              </a:ext>
            </a:extLst>
          </p:cNvPr>
          <p:cNvSpPr txBox="1"/>
          <p:nvPr/>
        </p:nvSpPr>
        <p:spPr>
          <a:xfrm>
            <a:off x="333814" y="1537377"/>
            <a:ext cx="866359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2000" b="0" i="0" u="none" strike="noStrike" baseline="0" dirty="0">
              <a:solidFill>
                <a:schemeClr val="bg1"/>
              </a:solidFill>
              <a:latin typeface="Blogger Sans Light"/>
            </a:endParaRPr>
          </a:p>
          <a:p>
            <a:r>
              <a:rPr lang="en-GB" sz="2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Describe your Travel Smart superhero powers. </a:t>
            </a:r>
            <a:endParaRPr lang="en-GB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Powerful pedalling">
            <a:extLst>
              <a:ext uri="{FF2B5EF4-FFF2-40B4-BE49-F238E27FC236}">
                <a16:creationId xmlns:a16="http://schemas.microsoft.com/office/drawing/2014/main" id="{54381C99-DBA9-35CD-7ED8-864743F483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9981" y="3060216"/>
            <a:ext cx="1376894" cy="61520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0F214E7-F6D2-C720-D50A-A466506065BC}"/>
              </a:ext>
            </a:extLst>
          </p:cNvPr>
          <p:cNvSpPr txBox="1"/>
          <p:nvPr/>
        </p:nvSpPr>
        <p:spPr>
          <a:xfrm>
            <a:off x="4077751" y="3582585"/>
            <a:ext cx="19613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climbing steep hills</a:t>
            </a:r>
            <a:r>
              <a:rPr lang="en-GB" sz="1800" b="0" i="0" u="none" strike="noStrike" baseline="0" dirty="0">
                <a:solidFill>
                  <a:schemeClr val="bg1"/>
                </a:solidFill>
                <a:latin typeface="Blogger Sans Light"/>
              </a:rPr>
              <a:t>. </a:t>
            </a: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6" name="Picture 5" descr="wonderful walkin and wheeling">
            <a:extLst>
              <a:ext uri="{FF2B5EF4-FFF2-40B4-BE49-F238E27FC236}">
                <a16:creationId xmlns:a16="http://schemas.microsoft.com/office/drawing/2014/main" id="{9DFA6068-2D12-62B7-9EAD-686B94FD11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5353" y="2690102"/>
            <a:ext cx="1948405" cy="95873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69DB777-7E66-F8D9-0B0A-7DE1C87E84FE}"/>
              </a:ext>
            </a:extLst>
          </p:cNvPr>
          <p:cNvSpPr txBox="1"/>
          <p:nvPr/>
        </p:nvSpPr>
        <p:spPr>
          <a:xfrm>
            <a:off x="6236337" y="3086115"/>
            <a:ext cx="2961542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3200" b="0" i="0" u="none" strike="noStrike" baseline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the whole journey or parking and then striding. 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sensational scooting">
            <a:extLst>
              <a:ext uri="{FF2B5EF4-FFF2-40B4-BE49-F238E27FC236}">
                <a16:creationId xmlns:a16="http://schemas.microsoft.com/office/drawing/2014/main" id="{C073828F-5147-1EDA-10ED-A2BE17870B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3460" y="5222536"/>
            <a:ext cx="1797665" cy="60413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B03A4DF-9C46-4C13-5829-0436615CE942}"/>
              </a:ext>
            </a:extLst>
          </p:cNvPr>
          <p:cNvSpPr txBox="1"/>
          <p:nvPr/>
        </p:nvSpPr>
        <p:spPr>
          <a:xfrm>
            <a:off x="55331" y="5314196"/>
            <a:ext cx="6278526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3200" b="0" i="0" u="none" strike="noStrike" baseline="0" dirty="0">
              <a:solidFill>
                <a:srgbClr val="000000"/>
              </a:solidFill>
              <a:latin typeface="Blogger Sans Light"/>
            </a:endParaRPr>
          </a:p>
          <a:p>
            <a:pPr algn="ctr"/>
            <a:r>
              <a:rPr lang="en-GB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effortless gliding.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11" descr="passenger perfection">
            <a:extLst>
              <a:ext uri="{FF2B5EF4-FFF2-40B4-BE49-F238E27FC236}">
                <a16:creationId xmlns:a16="http://schemas.microsoft.com/office/drawing/2014/main" id="{08BF8DF6-6FAC-CEC9-D174-6D9CD7E9479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97407" y="5826669"/>
            <a:ext cx="2961542" cy="36679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AB0CE295-3D0C-4B84-F170-C55A17F858B1}"/>
              </a:ext>
            </a:extLst>
          </p:cNvPr>
          <p:cNvSpPr txBox="1"/>
          <p:nvPr/>
        </p:nvSpPr>
        <p:spPr>
          <a:xfrm>
            <a:off x="8455975" y="6181826"/>
            <a:ext cx="4044406" cy="3667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carshare or bus riding. </a:t>
            </a: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534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6" grpId="0"/>
      <p:bldP spid="14" grpId="0"/>
      <p:bldP spid="20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4342337-675D-1049-9A7E-792EEAA17DF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Look – use your senses on fabulously fluorescent Thursday</a:t>
            </a:r>
          </a:p>
        </p:txBody>
      </p:sp>
      <p:pic>
        <p:nvPicPr>
          <p:cNvPr id="5" name="Picture 4" descr="Senses SMILER owl">
            <a:extLst>
              <a:ext uri="{FF2B5EF4-FFF2-40B4-BE49-F238E27FC236}">
                <a16:creationId xmlns:a16="http://schemas.microsoft.com/office/drawing/2014/main" id="{ED6E19CE-431D-F683-4B42-B4D856FF4E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8905" y="0"/>
            <a:ext cx="12455912" cy="690614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8687FC-FAB8-FFE9-8074-1FE589C8928B}"/>
              </a:ext>
            </a:extLst>
          </p:cNvPr>
          <p:cNvSpPr txBox="1"/>
          <p:nvPr/>
        </p:nvSpPr>
        <p:spPr>
          <a:xfrm>
            <a:off x="1796900" y="2405283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 your look!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265E40-3C71-922B-1E72-978B1CA574F1}"/>
              </a:ext>
            </a:extLst>
          </p:cNvPr>
          <p:cNvSpPr txBox="1"/>
          <p:nvPr/>
        </p:nvSpPr>
        <p:spPr>
          <a:xfrm>
            <a:off x="3787370" y="2105246"/>
            <a:ext cx="166931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Stand out from the crowd with brilliant brightness!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A0065D-2129-8621-D698-E22B8857C45B}"/>
              </a:ext>
            </a:extLst>
          </p:cNvPr>
          <p:cNvSpPr txBox="1"/>
          <p:nvPr/>
        </p:nvSpPr>
        <p:spPr>
          <a:xfrm>
            <a:off x="6065253" y="1658244"/>
            <a:ext cx="194656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pPr algn="ctr"/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 some bling to your wheels or heels to help you be seen.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780880-1753-C965-2CA6-789EEE09BCA3}"/>
              </a:ext>
            </a:extLst>
          </p:cNvPr>
          <p:cNvSpPr txBox="1"/>
          <p:nvPr/>
        </p:nvSpPr>
        <p:spPr>
          <a:xfrm>
            <a:off x="8119631" y="1541281"/>
            <a:ext cx="23665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2000" b="0" i="0" u="none" strike="noStrike" baseline="0" dirty="0">
              <a:solidFill>
                <a:srgbClr val="000000"/>
              </a:solidFill>
              <a:latin typeface="Blogger Sans Light"/>
            </a:endParaRPr>
          </a:p>
          <a:p>
            <a:pPr algn="ctr"/>
            <a:r>
              <a:rPr lang="en-GB" sz="1600" b="1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Remember to </a:t>
            </a:r>
          </a:p>
          <a:p>
            <a:pPr algn="ctr"/>
            <a:r>
              <a:rPr lang="en-GB" sz="1600" b="1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stop, look and listen when you are</a:t>
            </a:r>
          </a:p>
          <a:p>
            <a:pPr algn="ctr"/>
            <a:r>
              <a:rPr lang="en-GB" sz="1600" b="1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600" b="1" i="0" u="none" strike="noStrike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near the road.</a:t>
            </a:r>
            <a:endParaRPr lang="en-GB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6406EA-6219-951B-5FA1-ABD7CF73976D}"/>
              </a:ext>
            </a:extLst>
          </p:cNvPr>
          <p:cNvSpPr txBox="1"/>
          <p:nvPr/>
        </p:nvSpPr>
        <p:spPr>
          <a:xfrm>
            <a:off x="7546458" y="5594412"/>
            <a:ext cx="2366501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2000" b="0" i="0" u="none" strike="noStrike" baseline="0" dirty="0">
              <a:solidFill>
                <a:srgbClr val="000000"/>
              </a:solidFill>
              <a:latin typeface="Blogger Sans Light"/>
            </a:endParaRPr>
          </a:p>
          <a:p>
            <a:pPr algn="ctr"/>
            <a:r>
              <a:rPr lang="en-GB" sz="1600" b="1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Maybe design a helmet to help protect your head too. </a:t>
            </a:r>
            <a:endParaRPr lang="en-GB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631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  <p:bldP spid="7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8B640F52-A07D-29AA-EDA0-879753F7277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Support others on Fantastic Fume Free Friday </a:t>
            </a:r>
          </a:p>
        </p:txBody>
      </p:sp>
      <p:pic>
        <p:nvPicPr>
          <p:cNvPr id="22" name="Picture 21" descr="Support others, Rest and Eat Well SMILERS owls">
            <a:extLst>
              <a:ext uri="{FF2B5EF4-FFF2-40B4-BE49-F238E27FC236}">
                <a16:creationId xmlns:a16="http://schemas.microsoft.com/office/drawing/2014/main" id="{C61A62BE-B1C7-202F-4CA8-D69D2F71701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717"/>
            <a:ext cx="12465468" cy="68557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37E12D-D46C-BCB5-2664-E36963B0E007}"/>
              </a:ext>
            </a:extLst>
          </p:cNvPr>
          <p:cNvSpPr txBox="1"/>
          <p:nvPr/>
        </p:nvSpPr>
        <p:spPr>
          <a:xfrm>
            <a:off x="223024" y="396908"/>
            <a:ext cx="55289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2000" b="0" i="0" u="none" strike="noStrike" baseline="0" dirty="0">
              <a:solidFill>
                <a:srgbClr val="000000"/>
              </a:solidFill>
              <a:latin typeface="Blogger Sans Light"/>
            </a:endParaRPr>
          </a:p>
          <a:p>
            <a:r>
              <a:rPr lang="en-GB" sz="1700" b="0" i="0" u="none" strike="noStrike" baseline="0" dirty="0">
                <a:latin typeface="Arial Rounded MT Bold" panose="020F0704030504030204" pitchFamily="34" charset="0"/>
              </a:rPr>
              <a:t>Look how being a Travel Smart superhero is helping you and others in the world around you! </a:t>
            </a:r>
            <a:endParaRPr lang="en-GB" sz="1700" dirty="0">
              <a:latin typeface="Arial Rounded MT Bold" panose="020F0704030504030204" pitchFamily="34" charset="0"/>
            </a:endParaRPr>
          </a:p>
        </p:txBody>
      </p:sp>
      <p:pic>
        <p:nvPicPr>
          <p:cNvPr id="6" name="Picture 5" descr="Health Boosting">
            <a:extLst>
              <a:ext uri="{FF2B5EF4-FFF2-40B4-BE49-F238E27FC236}">
                <a16:creationId xmlns:a16="http://schemas.microsoft.com/office/drawing/2014/main" id="{094DC70D-0F70-DD02-811A-03A915D5E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540" y="2395482"/>
            <a:ext cx="1267971" cy="57401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398D51-4C9B-31D6-0D70-13548231AEF2}"/>
              </a:ext>
            </a:extLst>
          </p:cNvPr>
          <p:cNvSpPr txBox="1"/>
          <p:nvPr/>
        </p:nvSpPr>
        <p:spPr>
          <a:xfrm>
            <a:off x="581031" y="3411451"/>
            <a:ext cx="198407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2000" b="0" i="0" u="none" strike="noStrike" baseline="0" dirty="0">
              <a:solidFill>
                <a:srgbClr val="00000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n-GB" sz="1600" b="0" i="0" u="none" strike="noStrike" baseline="0" dirty="0">
                <a:latin typeface="Arial Rounded MT Bold" panose="020F0704030504030204" pitchFamily="34" charset="0"/>
              </a:rPr>
              <a:t>To help keep you fit and active. </a:t>
            </a:r>
            <a:endParaRPr lang="en-GB" sz="1600" dirty="0">
              <a:latin typeface="Arial Rounded MT Bold" panose="020F0704030504030204" pitchFamily="34" charset="0"/>
            </a:endParaRPr>
          </a:p>
        </p:txBody>
      </p:sp>
      <p:pic>
        <p:nvPicPr>
          <p:cNvPr id="11" name="Picture 10" descr="Pollution beating">
            <a:extLst>
              <a:ext uri="{FF2B5EF4-FFF2-40B4-BE49-F238E27FC236}">
                <a16:creationId xmlns:a16="http://schemas.microsoft.com/office/drawing/2014/main" id="{3A250766-A5E3-A758-F6FE-7CF5236317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446" y="2364877"/>
            <a:ext cx="1470939" cy="6046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5BAD6D5-E508-85B6-9F89-662270D016B7}"/>
              </a:ext>
            </a:extLst>
          </p:cNvPr>
          <p:cNvSpPr txBox="1"/>
          <p:nvPr/>
        </p:nvSpPr>
        <p:spPr>
          <a:xfrm>
            <a:off x="2565105" y="3641807"/>
            <a:ext cx="275117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0" i="0" u="none" strike="noStrike" baseline="0" dirty="0">
                <a:latin typeface="Arial Rounded MT Bold" panose="020F0704030504030204" pitchFamily="34" charset="0"/>
              </a:rPr>
              <a:t>To help keep the air clean and reduce your carbon footprint. </a:t>
            </a:r>
            <a:endParaRPr lang="en-GB" sz="1600" dirty="0">
              <a:latin typeface="Arial Rounded MT Bold" panose="020F0704030504030204" pitchFamily="34" charset="0"/>
            </a:endParaRPr>
          </a:p>
        </p:txBody>
      </p:sp>
      <p:pic>
        <p:nvPicPr>
          <p:cNvPr id="10" name="Picture 9" descr="Traffic Jam Busting">
            <a:extLst>
              <a:ext uri="{FF2B5EF4-FFF2-40B4-BE49-F238E27FC236}">
                <a16:creationId xmlns:a16="http://schemas.microsoft.com/office/drawing/2014/main" id="{E0ADAAC6-06B5-4EEF-2F50-D99B43D73C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899" y="1782430"/>
            <a:ext cx="1133056" cy="7707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D62F7A-E242-38DE-BA63-CC88A0EAEEB7}"/>
              </a:ext>
            </a:extLst>
          </p:cNvPr>
          <p:cNvSpPr txBox="1"/>
          <p:nvPr/>
        </p:nvSpPr>
        <p:spPr>
          <a:xfrm>
            <a:off x="5658320" y="2835769"/>
            <a:ext cx="228883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2000" b="0" i="0" u="none" strike="noStrike" baseline="0" dirty="0">
              <a:solidFill>
                <a:srgbClr val="000000"/>
              </a:solidFill>
              <a:latin typeface="Blogger Sans Medium"/>
            </a:endParaRPr>
          </a:p>
          <a:p>
            <a:pPr algn="ctr"/>
            <a:r>
              <a:rPr lang="en-GB" sz="1700" b="0" i="0" u="none" strike="noStrike" baseline="0" dirty="0">
                <a:latin typeface="Arial Rounded MT Bold" panose="020F0704030504030204" pitchFamily="34" charset="0"/>
                <a:cs typeface="Arial" panose="020B0604020202020204" pitchFamily="34" charset="0"/>
              </a:rPr>
              <a:t>To help keep roads clear of cars. </a:t>
            </a:r>
            <a:endParaRPr lang="en-GB" sz="1700" dirty="0">
              <a:latin typeface="Arial Rounded MT Bold" panose="020F07040305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parking perfection">
            <a:extLst>
              <a:ext uri="{FF2B5EF4-FFF2-40B4-BE49-F238E27FC236}">
                <a16:creationId xmlns:a16="http://schemas.microsoft.com/office/drawing/2014/main" id="{984C3CAD-AE6E-9B97-4440-8D90E4B37D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909" y="5008666"/>
            <a:ext cx="1452644" cy="55011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3392CC-0D25-7694-2B49-378872785A29}"/>
              </a:ext>
            </a:extLst>
          </p:cNvPr>
          <p:cNvSpPr txBox="1"/>
          <p:nvPr/>
        </p:nvSpPr>
        <p:spPr>
          <a:xfrm>
            <a:off x="-1600201" y="5917687"/>
            <a:ext cx="636358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2000" b="0" i="0" u="none" strike="noStrike" baseline="0" dirty="0">
              <a:solidFill>
                <a:srgbClr val="000000"/>
              </a:solidFill>
              <a:latin typeface="Blogger Sans Medium"/>
            </a:endParaRPr>
          </a:p>
          <a:p>
            <a:pPr algn="ctr"/>
            <a:r>
              <a:rPr lang="en-GB" sz="1700" b="0" i="0" u="none" strike="noStrike" baseline="0" dirty="0">
                <a:latin typeface="Arial Rounded MT Bold" panose="020F0704030504030204" pitchFamily="34" charset="0"/>
              </a:rPr>
              <a:t>To keep everyone safe. </a:t>
            </a:r>
            <a:endParaRPr lang="en-GB" sz="1700" dirty="0">
              <a:latin typeface="Arial Rounded MT Bold" panose="020F07040305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AF6B4F-4F6F-2D15-B925-98FF2745BDE2}"/>
              </a:ext>
            </a:extLst>
          </p:cNvPr>
          <p:cNvSpPr txBox="1"/>
          <p:nvPr/>
        </p:nvSpPr>
        <p:spPr>
          <a:xfrm>
            <a:off x="5049024" y="5145115"/>
            <a:ext cx="262912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And of course, every good superhero needs a good night’s </a:t>
            </a:r>
            <a:r>
              <a:rPr lang="en-GB" sz="16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GB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 and to </a:t>
            </a:r>
            <a:r>
              <a:rPr lang="en-GB" sz="1600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EAT WELL </a:t>
            </a:r>
            <a:r>
              <a:rPr lang="en-GB" sz="1600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to fuel them up to win another day! 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Whichever way you travel to school, remember to;">
            <a:extLst>
              <a:ext uri="{FF2B5EF4-FFF2-40B4-BE49-F238E27FC236}">
                <a16:creationId xmlns:a16="http://schemas.microsoft.com/office/drawing/2014/main" id="{C3AFBB8D-52C1-1DE2-CA17-32B237CD3F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8125" y="241020"/>
            <a:ext cx="4001077" cy="52929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1DACE18-4E02-34CF-3822-9F2967DAB359}"/>
              </a:ext>
            </a:extLst>
          </p:cNvPr>
          <p:cNvSpPr txBox="1"/>
          <p:nvPr/>
        </p:nvSpPr>
        <p:spPr>
          <a:xfrm>
            <a:off x="8317059" y="907850"/>
            <a:ext cx="3832143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stop, look and listen when crossing the road. </a:t>
            </a:r>
          </a:p>
          <a:p>
            <a:r>
              <a:rPr lang="en-GB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Follow the instructions of the crossing patrol or the light controlled crossing, </a:t>
            </a:r>
          </a:p>
          <a:p>
            <a:endParaRPr lang="en-GB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make sure your cycle or scooter is safe to ride, </a:t>
            </a:r>
          </a:p>
          <a:p>
            <a:endParaRPr lang="en-GB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make sure you use the correctly fitted car seat or seat belt if you are getting a lift in the car</a:t>
            </a:r>
          </a:p>
          <a:p>
            <a:r>
              <a:rPr lang="en-GB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see </a:t>
            </a:r>
            <a:r>
              <a:rPr lang="en-GB" b="1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www.childcarseats.org.uk </a:t>
            </a:r>
          </a:p>
          <a:p>
            <a:endParaRPr lang="en-GB" b="0" i="0" u="none" strike="noStrike" baseline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0" i="0" u="none" strike="noStrike" baseline="0" dirty="0">
                <a:latin typeface="Arial" panose="020B0604020202020204" pitchFamily="34" charset="0"/>
                <a:cs typeface="Arial" panose="020B0604020202020204" pitchFamily="34" charset="0"/>
              </a:rPr>
              <a:t>Drivers should also remember not to leave the engine running while waiting and do not stop or park here;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school keep clear lines">
            <a:extLst>
              <a:ext uri="{FF2B5EF4-FFF2-40B4-BE49-F238E27FC236}">
                <a16:creationId xmlns:a16="http://schemas.microsoft.com/office/drawing/2014/main" id="{EE136605-72ED-5392-9120-AE2E976611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2997" y="6112133"/>
            <a:ext cx="3791331" cy="53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75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3" grpId="0"/>
      <p:bldP spid="4" grpId="0"/>
      <p:bldP spid="8" grpId="0"/>
      <p:bldP spid="16" grpId="0"/>
      <p:bldP spid="17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Title 67">
            <a:extLst>
              <a:ext uri="{FF2B5EF4-FFF2-40B4-BE49-F238E27FC236}">
                <a16:creationId xmlns:a16="http://schemas.microsoft.com/office/drawing/2014/main" id="{FCA475BE-3D01-F583-9910-E27CAC0CFE0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Send us your Travel Smart hero designs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271DB8-2929-15BF-C953-0838A62523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6030"/>
            <a:ext cx="12192000" cy="6858000"/>
          </a:xfrm>
          <a:prstGeom prst="rect">
            <a:avLst/>
          </a:prstGeom>
          <a:solidFill>
            <a:srgbClr val="15AA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Travel Smart leaflet front cover">
            <a:extLst>
              <a:ext uri="{FF2B5EF4-FFF2-40B4-BE49-F238E27FC236}">
                <a16:creationId xmlns:a16="http://schemas.microsoft.com/office/drawing/2014/main" id="{2481BB0C-E717-56E7-7C89-E44AB55160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780" y="0"/>
            <a:ext cx="4829749" cy="6858000"/>
          </a:xfrm>
          <a:prstGeom prst="rect">
            <a:avLst/>
          </a:prstGeom>
        </p:spPr>
      </p:pic>
      <p:grpSp>
        <p:nvGrpSpPr>
          <p:cNvPr id="5" name="Group 4" descr="Walter Wellbeing owl">
            <a:extLst>
              <a:ext uri="{FF2B5EF4-FFF2-40B4-BE49-F238E27FC236}">
                <a16:creationId xmlns:a16="http://schemas.microsoft.com/office/drawing/2014/main" id="{946AB290-1619-DC50-75BC-C97FD849E1EB}"/>
              </a:ext>
            </a:extLst>
          </p:cNvPr>
          <p:cNvGrpSpPr/>
          <p:nvPr/>
        </p:nvGrpSpPr>
        <p:grpSpPr>
          <a:xfrm>
            <a:off x="9842393" y="4864863"/>
            <a:ext cx="1881661" cy="1988604"/>
            <a:chOff x="9842393" y="4864863"/>
            <a:chExt cx="1881661" cy="1988604"/>
          </a:xfrm>
        </p:grpSpPr>
        <p:grpSp>
          <p:nvGrpSpPr>
            <p:cNvPr id="6" name="Group 5" descr="Walter Wellbeing Owl">
              <a:extLst>
                <a:ext uri="{FF2B5EF4-FFF2-40B4-BE49-F238E27FC236}">
                  <a16:creationId xmlns:a16="http://schemas.microsoft.com/office/drawing/2014/main" id="{5A641861-D6BF-1316-C9EB-4E1E7A242ED0}"/>
                </a:ext>
              </a:extLst>
            </p:cNvPr>
            <p:cNvGrpSpPr/>
            <p:nvPr/>
          </p:nvGrpSpPr>
          <p:grpSpPr bwMode="auto">
            <a:xfrm>
              <a:off x="9842393" y="4864863"/>
              <a:ext cx="1881661" cy="1988604"/>
              <a:chOff x="0" y="0"/>
              <a:chExt cx="3380" cy="3720"/>
            </a:xfrm>
            <a:solidFill>
              <a:schemeClr val="bg1"/>
            </a:solidFill>
          </p:grpSpPr>
          <p:sp>
            <p:nvSpPr>
              <p:cNvPr id="37" name="Freeform 3">
                <a:extLst>
                  <a:ext uri="{FF2B5EF4-FFF2-40B4-BE49-F238E27FC236}">
                    <a16:creationId xmlns:a16="http://schemas.microsoft.com/office/drawing/2014/main" id="{EDF122E6-2844-E53F-95B8-7FB36B4F18A3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" y="12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Freeform 4">
                <a:extLst>
                  <a:ext uri="{FF2B5EF4-FFF2-40B4-BE49-F238E27FC236}">
                    <a16:creationId xmlns:a16="http://schemas.microsoft.com/office/drawing/2014/main" id="{D6B11F38-B045-7952-3FA1-8F57224B2BA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252" y="7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1B5DF6A3-FE0D-E30F-068A-CBFB44B53C0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7" y="0"/>
                <a:ext cx="2834" cy="3446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" name="Freeform 6">
                <a:extLst>
                  <a:ext uri="{FF2B5EF4-FFF2-40B4-BE49-F238E27FC236}">
                    <a16:creationId xmlns:a16="http://schemas.microsoft.com/office/drawing/2014/main" id="{EFF9ED24-0E9E-40E2-861C-BCAEF447DD9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0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" name="Freeform 7">
                <a:extLst>
                  <a:ext uri="{FF2B5EF4-FFF2-40B4-BE49-F238E27FC236}">
                    <a16:creationId xmlns:a16="http://schemas.microsoft.com/office/drawing/2014/main" id="{5B1C24F3-A85D-8118-A1AA-6EF4E3E8BCD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2" y="286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A5B96FE-636E-F2DE-81BB-9E3AF6F30C5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11" y="490"/>
                <a:ext cx="1174" cy="1143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A9120351-8F89-E283-99FE-90D3C77EFB4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98" y="578"/>
                <a:ext cx="1037" cy="1063"/>
              </a:xfrm>
              <a:prstGeom prst="ellipse">
                <a:avLst/>
              </a:prstGeom>
              <a:grpFill/>
              <a:ln w="63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122D9949-4A75-20BE-BBDB-85BA32AFBF5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68" y="796"/>
                <a:ext cx="388" cy="411"/>
              </a:xfrm>
              <a:prstGeom prst="ellipse">
                <a:avLst/>
              </a:prstGeom>
              <a:grpFill/>
              <a:ln w="63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" name="Freeform 11">
                <a:extLst>
                  <a:ext uri="{FF2B5EF4-FFF2-40B4-BE49-F238E27FC236}">
                    <a16:creationId xmlns:a16="http://schemas.microsoft.com/office/drawing/2014/main" id="{D1D4526F-F3B2-FB03-0FBB-838BCD181F6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354" y="335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7ED572CC-DD3B-AAF6-41A9-AB5660D3DB7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51" y="498"/>
                <a:ext cx="1174" cy="1143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8E9C061E-3D31-C782-3D45-1810CABCAD0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724" y="578"/>
                <a:ext cx="1037" cy="1063"/>
              </a:xfrm>
              <a:prstGeom prst="ellipse">
                <a:avLst/>
              </a:prstGeom>
              <a:grpFill/>
              <a:ln w="63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" name="Freeform 14">
                <a:extLst>
                  <a:ext uri="{FF2B5EF4-FFF2-40B4-BE49-F238E27FC236}">
                    <a16:creationId xmlns:a16="http://schemas.microsoft.com/office/drawing/2014/main" id="{9C1F9FC3-B959-C199-22E5-47116FC99BA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694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A0F93A35-D88D-80A4-FF37-E083241EADA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86" y="576"/>
                <a:ext cx="1947" cy="3144"/>
                <a:chOff x="686" y="576"/>
                <a:chExt cx="1947" cy="3144"/>
              </a:xfrm>
              <a:grpFill/>
            </p:grpSpPr>
            <p:sp>
              <p:nvSpPr>
                <p:cNvPr id="50" name="Freeform: Shape 5">
                  <a:extLst>
                    <a:ext uri="{FF2B5EF4-FFF2-40B4-BE49-F238E27FC236}">
                      <a16:creationId xmlns:a16="http://schemas.microsoft.com/office/drawing/2014/main" id="{6305ABD7-9D72-F5B5-4CA6-B78B58407EE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546" y="1223"/>
                  <a:ext cx="280" cy="548"/>
                </a:xfrm>
                <a:custGeom>
                  <a:avLst/>
                  <a:gdLst>
                    <a:gd name="T0" fmla="*/ 76200 w 561"/>
                    <a:gd name="T1" fmla="*/ 0 h 1038"/>
                    <a:gd name="T2" fmla="*/ 295275 w 561"/>
                    <a:gd name="T3" fmla="*/ 3175 h 1038"/>
                    <a:gd name="T4" fmla="*/ 339725 w 561"/>
                    <a:gd name="T5" fmla="*/ 44450 h 1038"/>
                    <a:gd name="T6" fmla="*/ 314325 w 561"/>
                    <a:gd name="T7" fmla="*/ 225425 h 1038"/>
                    <a:gd name="T8" fmla="*/ 190500 w 561"/>
                    <a:gd name="T9" fmla="*/ 625475 h 1038"/>
                    <a:gd name="T10" fmla="*/ 133350 w 561"/>
                    <a:gd name="T11" fmla="*/ 600075 h 1038"/>
                    <a:gd name="T12" fmla="*/ 25400 w 561"/>
                    <a:gd name="T13" fmla="*/ 171450 h 1038"/>
                    <a:gd name="T14" fmla="*/ 0 w 561"/>
                    <a:gd name="T15" fmla="*/ 47625 h 1038"/>
                    <a:gd name="T16" fmla="*/ 76200 w 561"/>
                    <a:gd name="T17" fmla="*/ 0 h 10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1" h="1038">
                      <a:moveTo>
                        <a:pt x="75" y="0"/>
                      </a:moveTo>
                      <a:lnTo>
                        <a:pt x="485" y="5"/>
                      </a:lnTo>
                      <a:cubicBezTo>
                        <a:pt x="561" y="29"/>
                        <a:pt x="533" y="79"/>
                        <a:pt x="530" y="145"/>
                      </a:cubicBezTo>
                      <a:lnTo>
                        <a:pt x="465" y="400"/>
                      </a:lnTo>
                      <a:lnTo>
                        <a:pt x="345" y="950"/>
                      </a:lnTo>
                      <a:cubicBezTo>
                        <a:pt x="302" y="1038"/>
                        <a:pt x="252" y="1024"/>
                        <a:pt x="205" y="930"/>
                      </a:cubicBezTo>
                      <a:lnTo>
                        <a:pt x="65" y="385"/>
                      </a:lnTo>
                      <a:lnTo>
                        <a:pt x="0" y="85"/>
                      </a:lnTo>
                      <a:cubicBezTo>
                        <a:pt x="2" y="21"/>
                        <a:pt x="75" y="0"/>
                        <a:pt x="75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" name="AutoShape 17">
                  <a:extLst>
                    <a:ext uri="{FF2B5EF4-FFF2-40B4-BE49-F238E27FC236}">
                      <a16:creationId xmlns:a16="http://schemas.microsoft.com/office/drawing/2014/main" id="{B40D392E-2084-31FE-0DAE-2414E945008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86" y="576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" name="AutoShape 18">
                  <a:extLst>
                    <a:ext uri="{FF2B5EF4-FFF2-40B4-BE49-F238E27FC236}">
                      <a16:creationId xmlns:a16="http://schemas.microsoft.com/office/drawing/2014/main" id="{254952C3-49EE-C2F0-861F-989E14886FA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469" y="936"/>
                  <a:ext cx="395" cy="282"/>
                </a:xfrm>
                <a:custGeom>
                  <a:avLst/>
                  <a:gdLst>
                    <a:gd name="G0" fmla="+- 8052 0 0"/>
                    <a:gd name="G1" fmla="+- -10750138 0 0"/>
                    <a:gd name="G2" fmla="+- 0 0 -10750138"/>
                    <a:gd name="T0" fmla="*/ 0 256 1"/>
                    <a:gd name="T1" fmla="*/ 180 256 1"/>
                    <a:gd name="G3" fmla="+- -10750138 T0 T1"/>
                    <a:gd name="T2" fmla="*/ 0 256 1"/>
                    <a:gd name="T3" fmla="*/ 90 256 1"/>
                    <a:gd name="G4" fmla="+- -10750138 T2 T3"/>
                    <a:gd name="G5" fmla="*/ G4 2 1"/>
                    <a:gd name="T4" fmla="*/ 90 256 1"/>
                    <a:gd name="T5" fmla="*/ 0 256 1"/>
                    <a:gd name="G6" fmla="+- -10750138 T4 T5"/>
                    <a:gd name="G7" fmla="*/ G6 2 1"/>
                    <a:gd name="G8" fmla="abs -10750138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8052"/>
                    <a:gd name="G18" fmla="*/ 8052 1 2"/>
                    <a:gd name="G19" fmla="+- G18 5400 0"/>
                    <a:gd name="G20" fmla="cos G19 -10750138"/>
                    <a:gd name="G21" fmla="sin G19 -10750138"/>
                    <a:gd name="G22" fmla="+- G20 10800 0"/>
                    <a:gd name="G23" fmla="+- G21 10800 0"/>
                    <a:gd name="G24" fmla="+- 10800 0 G20"/>
                    <a:gd name="G25" fmla="+- 8052 10800 0"/>
                    <a:gd name="G26" fmla="?: G9 G17 G25"/>
                    <a:gd name="G27" fmla="?: G9 0 21600"/>
                    <a:gd name="G28" fmla="cos 10800 -10750138"/>
                    <a:gd name="G29" fmla="sin 10800 -10750138"/>
                    <a:gd name="G30" fmla="sin 8052 -10750138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-10750138 G34 0"/>
                    <a:gd name="G36" fmla="?: G6 G35 G31"/>
                    <a:gd name="G37" fmla="+- 21600 0 G36"/>
                    <a:gd name="G38" fmla="?: G4 0 G33"/>
                    <a:gd name="G39" fmla="?: -10750138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1737 w 21600"/>
                    <a:gd name="T15" fmla="*/ 8207 h 21600"/>
                    <a:gd name="T16" fmla="*/ 10800 w 21600"/>
                    <a:gd name="T17" fmla="*/ 2748 h 21600"/>
                    <a:gd name="T18" fmla="*/ 19863 w 21600"/>
                    <a:gd name="T19" fmla="*/ 8207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3058" y="8585"/>
                      </a:moveTo>
                      <a:cubicBezTo>
                        <a:pt x="4047" y="5129"/>
                        <a:pt x="7206" y="2748"/>
                        <a:pt x="10800" y="2748"/>
                      </a:cubicBezTo>
                      <a:cubicBezTo>
                        <a:pt x="14393" y="2748"/>
                        <a:pt x="17552" y="5129"/>
                        <a:pt x="18541" y="8585"/>
                      </a:cubicBezTo>
                      <a:lnTo>
                        <a:pt x="21183" y="7829"/>
                      </a:lnTo>
                      <a:cubicBezTo>
                        <a:pt x="19857" y="3194"/>
                        <a:pt x="15620" y="0"/>
                        <a:pt x="10799" y="0"/>
                      </a:cubicBezTo>
                      <a:cubicBezTo>
                        <a:pt x="5979" y="0"/>
                        <a:pt x="1742" y="3194"/>
                        <a:pt x="416" y="782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4794515C-98D2-CFF7-61F3-5AA461B69D8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8" y="803"/>
                  <a:ext cx="388" cy="411"/>
                </a:xfrm>
                <a:prstGeom prst="ellipse">
                  <a:avLst/>
                </a:prstGeom>
                <a:grpFill/>
                <a:ln w="63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" name="AutoShape 20">
                  <a:extLst>
                    <a:ext uri="{FF2B5EF4-FFF2-40B4-BE49-F238E27FC236}">
                      <a16:creationId xmlns:a16="http://schemas.microsoft.com/office/drawing/2014/main" id="{72656109-FE98-B840-BB40-0A2645EF5B4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801" y="600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77C2C5DD-C491-0BD2-D97F-C554EAF1F27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25" y="2023"/>
                  <a:ext cx="116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CA4F0C5B-F31A-0E1C-F1A0-767F135EA9C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9" y="2152"/>
                  <a:ext cx="115" cy="283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A0FB363D-3681-5D92-B3B7-83332C882AA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291" y="2414"/>
                  <a:ext cx="116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A5485A55-0AB4-EFA4-4AF9-58BB1EEC04A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427" y="2532"/>
                  <a:ext cx="115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3F131069-DE9A-8074-D605-E2760D98FB27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777" y="2547"/>
                  <a:ext cx="116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E7347D3F-766F-2B18-B108-4DBD5C012CF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089" y="877"/>
                  <a:ext cx="70" cy="78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ADEFDFF2-8C56-73CD-D4DE-A81ED202E63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108" y="877"/>
                  <a:ext cx="70" cy="78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" name="Freeform 28">
                  <a:extLst>
                    <a:ext uri="{FF2B5EF4-FFF2-40B4-BE49-F238E27FC236}">
                      <a16:creationId xmlns:a16="http://schemas.microsoft.com/office/drawing/2014/main" id="{5555D1D3-7C49-CA4F-891C-CA6837797E1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704" y="3163"/>
                  <a:ext cx="535" cy="557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grpFill/>
                <a:ln w="63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3" name="Freeform 29">
                  <a:extLst>
                    <a:ext uri="{FF2B5EF4-FFF2-40B4-BE49-F238E27FC236}">
                      <a16:creationId xmlns:a16="http://schemas.microsoft.com/office/drawing/2014/main" id="{CDD9146F-C2BA-4B61-0D9B-BB321DB1372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1111" y="3162"/>
                  <a:ext cx="535" cy="556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grpFill/>
                <a:ln w="63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893243DD-3B5C-15FE-1745-9F50C88150E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269" y="2146"/>
                  <a:ext cx="115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F2E5C846-DD88-21A8-CE7E-AB71D369844B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958" y="2438"/>
                  <a:ext cx="115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7" name="Group 6" descr="Walter Wellbeing Owl">
              <a:extLst>
                <a:ext uri="{FF2B5EF4-FFF2-40B4-BE49-F238E27FC236}">
                  <a16:creationId xmlns:a16="http://schemas.microsoft.com/office/drawing/2014/main" id="{22F752F8-5F3B-7CA3-9A1F-3BF127C26B6F}"/>
                </a:ext>
              </a:extLst>
            </p:cNvPr>
            <p:cNvGrpSpPr/>
            <p:nvPr/>
          </p:nvGrpSpPr>
          <p:grpSpPr bwMode="auto">
            <a:xfrm>
              <a:off x="9895558" y="4931469"/>
              <a:ext cx="1792923" cy="1863090"/>
              <a:chOff x="0" y="0"/>
              <a:chExt cx="3380" cy="3720"/>
            </a:xfrm>
          </p:grpSpPr>
          <p:sp>
            <p:nvSpPr>
              <p:cNvPr id="8" name="Freeform 3">
                <a:extLst>
                  <a:ext uri="{FF2B5EF4-FFF2-40B4-BE49-F238E27FC236}">
                    <a16:creationId xmlns:a16="http://schemas.microsoft.com/office/drawing/2014/main" id="{862EEC2C-1844-DF42-508E-3DD3AE5DBDC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" y="12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" name="Freeform 4">
                <a:extLst>
                  <a:ext uri="{FF2B5EF4-FFF2-40B4-BE49-F238E27FC236}">
                    <a16:creationId xmlns:a16="http://schemas.microsoft.com/office/drawing/2014/main" id="{BA8C9BA5-CE8A-F3A7-52A5-91E2E7B2E76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252" y="7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2989B940-6D79-02B3-09A4-0FB22B0E7853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7" y="0"/>
                <a:ext cx="2834" cy="3446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" name="Freeform 6">
                <a:extLst>
                  <a:ext uri="{FF2B5EF4-FFF2-40B4-BE49-F238E27FC236}">
                    <a16:creationId xmlns:a16="http://schemas.microsoft.com/office/drawing/2014/main" id="{AB506353-514E-4D24-1346-668F9D0E129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0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D360FDC9-25CE-54C4-0F3D-6AD208E2E27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2" y="286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C12036D4-2D07-5A76-4F27-AFEAC8EDC37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11" y="490"/>
                <a:ext cx="1174" cy="1143"/>
              </a:xfrm>
              <a:prstGeom prst="ellipse">
                <a:avLst/>
              </a:pr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8838E553-BDE4-6790-F9F8-30AFE657FDE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98" y="578"/>
                <a:ext cx="1037" cy="10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AA183B40-F57B-3CB1-F410-D94D842BB03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68" y="796"/>
                <a:ext cx="388" cy="411"/>
              </a:xfrm>
              <a:prstGeom prst="ellipse">
                <a:avLst/>
              </a:prstGeom>
              <a:solidFill>
                <a:srgbClr val="1616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" name="Freeform 11">
                <a:extLst>
                  <a:ext uri="{FF2B5EF4-FFF2-40B4-BE49-F238E27FC236}">
                    <a16:creationId xmlns:a16="http://schemas.microsoft.com/office/drawing/2014/main" id="{806312F5-85A0-5F8B-D406-19403DAF11CE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354" y="335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20726ED7-F748-3645-573A-BD2664AC893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51" y="498"/>
                <a:ext cx="1174" cy="1143"/>
              </a:xfrm>
              <a:prstGeom prst="ellipse">
                <a:avLst/>
              </a:pr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EB89E472-5D08-20DA-517F-F925B2624C9E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724" y="578"/>
                <a:ext cx="1037" cy="10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14">
                <a:extLst>
                  <a:ext uri="{FF2B5EF4-FFF2-40B4-BE49-F238E27FC236}">
                    <a16:creationId xmlns:a16="http://schemas.microsoft.com/office/drawing/2014/main" id="{1B5DF23C-8C89-4346-61B5-86A2615A0CDA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694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C19CF294-73FE-0A0F-C678-1A5522494CD5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86" y="576"/>
                <a:ext cx="1947" cy="3144"/>
                <a:chOff x="686" y="576"/>
                <a:chExt cx="1947" cy="3144"/>
              </a:xfrm>
            </p:grpSpPr>
            <p:sp>
              <p:nvSpPr>
                <p:cNvPr id="21" name="Freeform: Shape 5">
                  <a:extLst>
                    <a:ext uri="{FF2B5EF4-FFF2-40B4-BE49-F238E27FC236}">
                      <a16:creationId xmlns:a16="http://schemas.microsoft.com/office/drawing/2014/main" id="{A24D61AD-5C17-EA51-65C1-5C10D09BDA0A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546" y="1223"/>
                  <a:ext cx="280" cy="548"/>
                </a:xfrm>
                <a:custGeom>
                  <a:avLst/>
                  <a:gdLst>
                    <a:gd name="T0" fmla="*/ 76200 w 561"/>
                    <a:gd name="T1" fmla="*/ 0 h 1038"/>
                    <a:gd name="T2" fmla="*/ 295275 w 561"/>
                    <a:gd name="T3" fmla="*/ 3175 h 1038"/>
                    <a:gd name="T4" fmla="*/ 339725 w 561"/>
                    <a:gd name="T5" fmla="*/ 44450 h 1038"/>
                    <a:gd name="T6" fmla="*/ 314325 w 561"/>
                    <a:gd name="T7" fmla="*/ 225425 h 1038"/>
                    <a:gd name="T8" fmla="*/ 190500 w 561"/>
                    <a:gd name="T9" fmla="*/ 625475 h 1038"/>
                    <a:gd name="T10" fmla="*/ 133350 w 561"/>
                    <a:gd name="T11" fmla="*/ 600075 h 1038"/>
                    <a:gd name="T12" fmla="*/ 25400 w 561"/>
                    <a:gd name="T13" fmla="*/ 171450 h 1038"/>
                    <a:gd name="T14" fmla="*/ 0 w 561"/>
                    <a:gd name="T15" fmla="*/ 47625 h 1038"/>
                    <a:gd name="T16" fmla="*/ 76200 w 561"/>
                    <a:gd name="T17" fmla="*/ 0 h 10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1" h="1038">
                      <a:moveTo>
                        <a:pt x="75" y="0"/>
                      </a:moveTo>
                      <a:lnTo>
                        <a:pt x="485" y="5"/>
                      </a:lnTo>
                      <a:cubicBezTo>
                        <a:pt x="561" y="29"/>
                        <a:pt x="533" y="79"/>
                        <a:pt x="530" y="145"/>
                      </a:cubicBezTo>
                      <a:lnTo>
                        <a:pt x="465" y="400"/>
                      </a:lnTo>
                      <a:lnTo>
                        <a:pt x="345" y="950"/>
                      </a:lnTo>
                      <a:cubicBezTo>
                        <a:pt x="302" y="1038"/>
                        <a:pt x="252" y="1024"/>
                        <a:pt x="205" y="930"/>
                      </a:cubicBezTo>
                      <a:lnTo>
                        <a:pt x="65" y="385"/>
                      </a:lnTo>
                      <a:lnTo>
                        <a:pt x="0" y="85"/>
                      </a:lnTo>
                      <a:cubicBezTo>
                        <a:pt x="2" y="21"/>
                        <a:pt x="75" y="0"/>
                        <a:pt x="75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rgbClr val="2F528F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" name="AutoShape 17">
                  <a:extLst>
                    <a:ext uri="{FF2B5EF4-FFF2-40B4-BE49-F238E27FC236}">
                      <a16:creationId xmlns:a16="http://schemas.microsoft.com/office/drawing/2014/main" id="{0FE22341-799E-ABE9-3715-AF442B02FE8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86" y="576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" name="AutoShape 18">
                  <a:extLst>
                    <a:ext uri="{FF2B5EF4-FFF2-40B4-BE49-F238E27FC236}">
                      <a16:creationId xmlns:a16="http://schemas.microsoft.com/office/drawing/2014/main" id="{ABB4F504-B434-EA8D-F413-CF8CA4C652F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469" y="936"/>
                  <a:ext cx="395" cy="282"/>
                </a:xfrm>
                <a:custGeom>
                  <a:avLst/>
                  <a:gdLst>
                    <a:gd name="G0" fmla="+- 8052 0 0"/>
                    <a:gd name="G1" fmla="+- -10750138 0 0"/>
                    <a:gd name="G2" fmla="+- 0 0 -10750138"/>
                    <a:gd name="T0" fmla="*/ 0 256 1"/>
                    <a:gd name="T1" fmla="*/ 180 256 1"/>
                    <a:gd name="G3" fmla="+- -10750138 T0 T1"/>
                    <a:gd name="T2" fmla="*/ 0 256 1"/>
                    <a:gd name="T3" fmla="*/ 90 256 1"/>
                    <a:gd name="G4" fmla="+- -10750138 T2 T3"/>
                    <a:gd name="G5" fmla="*/ G4 2 1"/>
                    <a:gd name="T4" fmla="*/ 90 256 1"/>
                    <a:gd name="T5" fmla="*/ 0 256 1"/>
                    <a:gd name="G6" fmla="+- -10750138 T4 T5"/>
                    <a:gd name="G7" fmla="*/ G6 2 1"/>
                    <a:gd name="G8" fmla="abs -10750138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8052"/>
                    <a:gd name="G18" fmla="*/ 8052 1 2"/>
                    <a:gd name="G19" fmla="+- G18 5400 0"/>
                    <a:gd name="G20" fmla="cos G19 -10750138"/>
                    <a:gd name="G21" fmla="sin G19 -10750138"/>
                    <a:gd name="G22" fmla="+- G20 10800 0"/>
                    <a:gd name="G23" fmla="+- G21 10800 0"/>
                    <a:gd name="G24" fmla="+- 10800 0 G20"/>
                    <a:gd name="G25" fmla="+- 8052 10800 0"/>
                    <a:gd name="G26" fmla="?: G9 G17 G25"/>
                    <a:gd name="G27" fmla="?: G9 0 21600"/>
                    <a:gd name="G28" fmla="cos 10800 -10750138"/>
                    <a:gd name="G29" fmla="sin 10800 -10750138"/>
                    <a:gd name="G30" fmla="sin 8052 -10750138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-10750138 G34 0"/>
                    <a:gd name="G36" fmla="?: G6 G35 G31"/>
                    <a:gd name="G37" fmla="+- 21600 0 G36"/>
                    <a:gd name="G38" fmla="?: G4 0 G33"/>
                    <a:gd name="G39" fmla="?: -10750138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1737 w 21600"/>
                    <a:gd name="T15" fmla="*/ 8207 h 21600"/>
                    <a:gd name="T16" fmla="*/ 10800 w 21600"/>
                    <a:gd name="T17" fmla="*/ 2748 h 21600"/>
                    <a:gd name="T18" fmla="*/ 19863 w 21600"/>
                    <a:gd name="T19" fmla="*/ 8207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3058" y="8585"/>
                      </a:moveTo>
                      <a:cubicBezTo>
                        <a:pt x="4047" y="5129"/>
                        <a:pt x="7206" y="2748"/>
                        <a:pt x="10800" y="2748"/>
                      </a:cubicBezTo>
                      <a:cubicBezTo>
                        <a:pt x="14393" y="2748"/>
                        <a:pt x="17552" y="5129"/>
                        <a:pt x="18541" y="8585"/>
                      </a:cubicBezTo>
                      <a:lnTo>
                        <a:pt x="21183" y="7829"/>
                      </a:lnTo>
                      <a:cubicBezTo>
                        <a:pt x="19857" y="3194"/>
                        <a:pt x="15620" y="0"/>
                        <a:pt x="10799" y="0"/>
                      </a:cubicBezTo>
                      <a:cubicBezTo>
                        <a:pt x="5979" y="0"/>
                        <a:pt x="1742" y="3194"/>
                        <a:pt x="416" y="782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8C596535-7DBF-1C31-AA08-CB5369CA5FF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8" y="803"/>
                  <a:ext cx="388" cy="411"/>
                </a:xfrm>
                <a:prstGeom prst="ellipse">
                  <a:avLst/>
                </a:prstGeom>
                <a:solidFill>
                  <a:srgbClr val="1616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" name="AutoShape 20">
                  <a:extLst>
                    <a:ext uri="{FF2B5EF4-FFF2-40B4-BE49-F238E27FC236}">
                      <a16:creationId xmlns:a16="http://schemas.microsoft.com/office/drawing/2014/main" id="{CEFF17C3-6A18-7BBD-A162-CCBAFC92081C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801" y="600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48A828F1-792B-BBE4-1A2A-F04E9E5B4DA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25" y="2023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E023B1D5-3F34-C5FE-4339-7DD5F7679DB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9" y="2152"/>
                  <a:ext cx="115" cy="283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AEF6384-3630-A85F-0432-AC60D6A04E4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291" y="2414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840D74FC-84DE-41AB-EF94-D3BE9937FCD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427" y="2532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65AF3171-33B0-64A2-AE3B-7B7B2A2D866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777" y="2547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CDBF3DAC-A74B-EB19-01A0-556273CE60E7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089" y="877"/>
                  <a:ext cx="70" cy="7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3D026C53-4CDC-8891-19E2-106E0F2AA75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108" y="877"/>
                  <a:ext cx="70" cy="7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" name="Freeform 28">
                  <a:extLst>
                    <a:ext uri="{FF2B5EF4-FFF2-40B4-BE49-F238E27FC236}">
                      <a16:creationId xmlns:a16="http://schemas.microsoft.com/office/drawing/2014/main" id="{1183C196-24E8-3EBF-AA77-ECD5A1C0618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704" y="3163"/>
                  <a:ext cx="535" cy="557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" name="Freeform 29">
                  <a:extLst>
                    <a:ext uri="{FF2B5EF4-FFF2-40B4-BE49-F238E27FC236}">
                      <a16:creationId xmlns:a16="http://schemas.microsoft.com/office/drawing/2014/main" id="{52DB1A51-CC0C-E445-9B1C-3F04005F7AC2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1111" y="3162"/>
                  <a:ext cx="535" cy="556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522030AE-7545-7FF5-6E29-71B69CB6C7E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269" y="2146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D741106A-906B-74BF-F2DF-F1075C30EB2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958" y="2438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66" name="Speech Bubble: Oval 65">
            <a:extLst>
              <a:ext uri="{FF2B5EF4-FFF2-40B4-BE49-F238E27FC236}">
                <a16:creationId xmlns:a16="http://schemas.microsoft.com/office/drawing/2014/main" id="{B89A15E6-C8AE-0A0F-CE00-9FC62BC20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601104" y="188479"/>
            <a:ext cx="6394688" cy="4262257"/>
          </a:xfrm>
          <a:prstGeom prst="wedgeEllipseCallout">
            <a:avLst>
              <a:gd name="adj1" fmla="val 24827"/>
              <a:gd name="adj2" fmla="val 6110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A77A40B-43CD-F9D9-657E-1AC867DE3F1C}"/>
              </a:ext>
            </a:extLst>
          </p:cNvPr>
          <p:cNvSpPr txBox="1"/>
          <p:nvPr/>
        </p:nvSpPr>
        <p:spPr>
          <a:xfrm>
            <a:off x="5707674" y="492438"/>
            <a:ext cx="618154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Use all the ideas from each day 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of Travel Smart Week 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 create your own Travel Smart superhero!</a:t>
            </a:r>
          </a:p>
          <a:p>
            <a:pPr algn="ctr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You can share it with us via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X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https://x.com/Be_Travel_Smart 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Facebook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https://www.facebook.com/travelsmartderbyshire</a:t>
            </a:r>
          </a:p>
          <a:p>
            <a:pPr algn="ctr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or via email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sustainable.travel@derbyshire.gov.uk</a:t>
            </a:r>
          </a:p>
          <a:p>
            <a:pPr algn="ctr"/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We’d love to see your designs!</a:t>
            </a:r>
          </a:p>
        </p:txBody>
      </p:sp>
      <p:pic>
        <p:nvPicPr>
          <p:cNvPr id="69" name="Picture 68" descr="child drawn superhero characters">
            <a:extLst>
              <a:ext uri="{FF2B5EF4-FFF2-40B4-BE49-F238E27FC236}">
                <a16:creationId xmlns:a16="http://schemas.microsoft.com/office/drawing/2014/main" id="{E8BB0DE7-D6A4-0057-B5C5-44FBB35AD86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3158" y="3029987"/>
            <a:ext cx="3366991" cy="221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908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277C8-ED03-5426-C01A-3464FBE6F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68">
            <a:extLst>
              <a:ext uri="{FF2B5EF4-FFF2-40B4-BE49-F238E27FC236}">
                <a16:creationId xmlns:a16="http://schemas.microsoft.com/office/drawing/2014/main" id="{DE28928B-8D08-B9F7-9931-93505D4F17C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25563"/>
            <a:ext cx="10515600" cy="13255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dirty="0"/>
              <a:t>Remember to record how you travel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8E60C0-8C90-5FB3-165D-A8E41CEB73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15AAE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8" name="Picture 67" descr="wall chart">
            <a:extLst>
              <a:ext uri="{FF2B5EF4-FFF2-40B4-BE49-F238E27FC236}">
                <a16:creationId xmlns:a16="http://schemas.microsoft.com/office/drawing/2014/main" id="{288EC288-A2A9-2184-25CE-C234D6A000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12" y="546864"/>
            <a:ext cx="7893456" cy="5550185"/>
          </a:xfrm>
          <a:prstGeom prst="rect">
            <a:avLst/>
          </a:prstGeom>
        </p:spPr>
      </p:pic>
      <p:sp>
        <p:nvSpPr>
          <p:cNvPr id="66" name="Speech Bubble: Oval 65">
            <a:extLst>
              <a:ext uri="{FF2B5EF4-FFF2-40B4-BE49-F238E27FC236}">
                <a16:creationId xmlns:a16="http://schemas.microsoft.com/office/drawing/2014/main" id="{CE6A11A9-A6F5-649D-042E-3DC1E14B8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87070" y="357012"/>
            <a:ext cx="3898360" cy="3933031"/>
          </a:xfrm>
          <a:prstGeom prst="wedgeEllipseCallout">
            <a:avLst>
              <a:gd name="adj1" fmla="val 4189"/>
              <a:gd name="adj2" fmla="val 64661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dirty="0"/>
          </a:p>
        </p:txBody>
      </p:sp>
      <p:grpSp>
        <p:nvGrpSpPr>
          <p:cNvPr id="5" name="Group 4" descr="Walter Wellbeing Owl">
            <a:extLst>
              <a:ext uri="{FF2B5EF4-FFF2-40B4-BE49-F238E27FC236}">
                <a16:creationId xmlns:a16="http://schemas.microsoft.com/office/drawing/2014/main" id="{8AA1635B-C37D-4E4F-2EE0-7B6F924A2521}"/>
              </a:ext>
            </a:extLst>
          </p:cNvPr>
          <p:cNvGrpSpPr/>
          <p:nvPr/>
        </p:nvGrpSpPr>
        <p:grpSpPr>
          <a:xfrm>
            <a:off x="9842393" y="4864863"/>
            <a:ext cx="1881661" cy="1988604"/>
            <a:chOff x="9842393" y="4864863"/>
            <a:chExt cx="1881661" cy="1988604"/>
          </a:xfrm>
        </p:grpSpPr>
        <p:grpSp>
          <p:nvGrpSpPr>
            <p:cNvPr id="6" name="Group 5" descr="Walter Wellbeing Owl">
              <a:extLst>
                <a:ext uri="{FF2B5EF4-FFF2-40B4-BE49-F238E27FC236}">
                  <a16:creationId xmlns:a16="http://schemas.microsoft.com/office/drawing/2014/main" id="{2F4BDC83-4BE6-FCF4-ABD1-3DEE0080058C}"/>
                </a:ext>
              </a:extLst>
            </p:cNvPr>
            <p:cNvGrpSpPr/>
            <p:nvPr/>
          </p:nvGrpSpPr>
          <p:grpSpPr bwMode="auto">
            <a:xfrm>
              <a:off x="9842393" y="4864863"/>
              <a:ext cx="1881661" cy="1988604"/>
              <a:chOff x="0" y="0"/>
              <a:chExt cx="3380" cy="3720"/>
            </a:xfrm>
            <a:solidFill>
              <a:schemeClr val="bg1"/>
            </a:solidFill>
          </p:grpSpPr>
          <p:sp>
            <p:nvSpPr>
              <p:cNvPr id="37" name="Freeform 3">
                <a:extLst>
                  <a:ext uri="{FF2B5EF4-FFF2-40B4-BE49-F238E27FC236}">
                    <a16:creationId xmlns:a16="http://schemas.microsoft.com/office/drawing/2014/main" id="{85D6E72A-01B4-3073-E7E3-85EDA6ABFB5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" y="12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8" name="Freeform 4">
                <a:extLst>
                  <a:ext uri="{FF2B5EF4-FFF2-40B4-BE49-F238E27FC236}">
                    <a16:creationId xmlns:a16="http://schemas.microsoft.com/office/drawing/2014/main" id="{B50324DC-C7E5-FACC-0D54-1D3B0E34B2A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252" y="7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173BF91C-DFA6-FD47-48CD-B1EDC59F8C3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7" y="0"/>
                <a:ext cx="2834" cy="3446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0" name="Freeform 6">
                <a:extLst>
                  <a:ext uri="{FF2B5EF4-FFF2-40B4-BE49-F238E27FC236}">
                    <a16:creationId xmlns:a16="http://schemas.microsoft.com/office/drawing/2014/main" id="{B88A3DAD-BB39-B14C-F4F5-DF9AC465736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0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1" name="Freeform 7">
                <a:extLst>
                  <a:ext uri="{FF2B5EF4-FFF2-40B4-BE49-F238E27FC236}">
                    <a16:creationId xmlns:a16="http://schemas.microsoft.com/office/drawing/2014/main" id="{5C3025BC-4DDC-7B56-BD69-7B75814B496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2" y="286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BD97E558-3EF0-4C54-8B46-1173A8F4A4F0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11" y="490"/>
                <a:ext cx="1174" cy="1143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3451024-04A9-CEF9-50B6-A3BC679B7FFB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98" y="578"/>
                <a:ext cx="1037" cy="1063"/>
              </a:xfrm>
              <a:prstGeom prst="ellipse">
                <a:avLst/>
              </a:prstGeom>
              <a:grpFill/>
              <a:ln w="63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1A335D22-FAA1-7A19-5CC5-BA709FE557B5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68" y="796"/>
                <a:ext cx="388" cy="411"/>
              </a:xfrm>
              <a:prstGeom prst="ellipse">
                <a:avLst/>
              </a:prstGeom>
              <a:grpFill/>
              <a:ln w="63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5" name="Freeform 11">
                <a:extLst>
                  <a:ext uri="{FF2B5EF4-FFF2-40B4-BE49-F238E27FC236}">
                    <a16:creationId xmlns:a16="http://schemas.microsoft.com/office/drawing/2014/main" id="{D658488C-E48F-5CE5-C436-88AA455269BC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354" y="335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grpFill/>
              <a:ln w="3175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4A2F5B4D-6BD5-0055-BD05-3AE7F4FC4FD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51" y="498"/>
                <a:ext cx="1174" cy="1143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A4F81EF3-4FD7-E331-ADF0-57EE48F6C04F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724" y="578"/>
                <a:ext cx="1037" cy="1063"/>
              </a:xfrm>
              <a:prstGeom prst="ellipse">
                <a:avLst/>
              </a:prstGeom>
              <a:grpFill/>
              <a:ln w="63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48" name="Freeform 14">
                <a:extLst>
                  <a:ext uri="{FF2B5EF4-FFF2-40B4-BE49-F238E27FC236}">
                    <a16:creationId xmlns:a16="http://schemas.microsoft.com/office/drawing/2014/main" id="{E21B4B01-0B19-6AE5-926A-4F8849711BB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694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2BB211C7-2F53-7A9E-4EC2-CDAB6A3FBFA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86" y="576"/>
                <a:ext cx="1947" cy="3144"/>
                <a:chOff x="686" y="576"/>
                <a:chExt cx="1947" cy="3144"/>
              </a:xfrm>
              <a:grpFill/>
            </p:grpSpPr>
            <p:sp>
              <p:nvSpPr>
                <p:cNvPr id="50" name="Freeform: Shape 5">
                  <a:extLst>
                    <a:ext uri="{FF2B5EF4-FFF2-40B4-BE49-F238E27FC236}">
                      <a16:creationId xmlns:a16="http://schemas.microsoft.com/office/drawing/2014/main" id="{65EB361A-26AF-BDB5-6432-55EE07A4BD4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546" y="1223"/>
                  <a:ext cx="280" cy="548"/>
                </a:xfrm>
                <a:custGeom>
                  <a:avLst/>
                  <a:gdLst>
                    <a:gd name="T0" fmla="*/ 76200 w 561"/>
                    <a:gd name="T1" fmla="*/ 0 h 1038"/>
                    <a:gd name="T2" fmla="*/ 295275 w 561"/>
                    <a:gd name="T3" fmla="*/ 3175 h 1038"/>
                    <a:gd name="T4" fmla="*/ 339725 w 561"/>
                    <a:gd name="T5" fmla="*/ 44450 h 1038"/>
                    <a:gd name="T6" fmla="*/ 314325 w 561"/>
                    <a:gd name="T7" fmla="*/ 225425 h 1038"/>
                    <a:gd name="T8" fmla="*/ 190500 w 561"/>
                    <a:gd name="T9" fmla="*/ 625475 h 1038"/>
                    <a:gd name="T10" fmla="*/ 133350 w 561"/>
                    <a:gd name="T11" fmla="*/ 600075 h 1038"/>
                    <a:gd name="T12" fmla="*/ 25400 w 561"/>
                    <a:gd name="T13" fmla="*/ 171450 h 1038"/>
                    <a:gd name="T14" fmla="*/ 0 w 561"/>
                    <a:gd name="T15" fmla="*/ 47625 h 1038"/>
                    <a:gd name="T16" fmla="*/ 76200 w 561"/>
                    <a:gd name="T17" fmla="*/ 0 h 10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1" h="1038">
                      <a:moveTo>
                        <a:pt x="75" y="0"/>
                      </a:moveTo>
                      <a:lnTo>
                        <a:pt x="485" y="5"/>
                      </a:lnTo>
                      <a:cubicBezTo>
                        <a:pt x="561" y="29"/>
                        <a:pt x="533" y="79"/>
                        <a:pt x="530" y="145"/>
                      </a:cubicBezTo>
                      <a:lnTo>
                        <a:pt x="465" y="400"/>
                      </a:lnTo>
                      <a:lnTo>
                        <a:pt x="345" y="950"/>
                      </a:lnTo>
                      <a:cubicBezTo>
                        <a:pt x="302" y="1038"/>
                        <a:pt x="252" y="1024"/>
                        <a:pt x="205" y="930"/>
                      </a:cubicBezTo>
                      <a:lnTo>
                        <a:pt x="65" y="385"/>
                      </a:lnTo>
                      <a:lnTo>
                        <a:pt x="0" y="85"/>
                      </a:lnTo>
                      <a:cubicBezTo>
                        <a:pt x="2" y="21"/>
                        <a:pt x="75" y="0"/>
                        <a:pt x="75" y="0"/>
                      </a:cubicBezTo>
                      <a:close/>
                    </a:path>
                  </a:pathLst>
                </a:custGeom>
                <a:grpFill/>
                <a:ln w="12700" cap="flat" cmpd="sng" algn="ctr">
                  <a:solidFill>
                    <a:schemeClr val="bg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1" name="AutoShape 17">
                  <a:extLst>
                    <a:ext uri="{FF2B5EF4-FFF2-40B4-BE49-F238E27FC236}">
                      <a16:creationId xmlns:a16="http://schemas.microsoft.com/office/drawing/2014/main" id="{8584597E-AE1E-5847-21B1-C0067AB5163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86" y="576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2" name="AutoShape 18">
                  <a:extLst>
                    <a:ext uri="{FF2B5EF4-FFF2-40B4-BE49-F238E27FC236}">
                      <a16:creationId xmlns:a16="http://schemas.microsoft.com/office/drawing/2014/main" id="{EB413A22-2747-C0F9-3A44-C287C8012F7C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469" y="936"/>
                  <a:ext cx="395" cy="282"/>
                </a:xfrm>
                <a:custGeom>
                  <a:avLst/>
                  <a:gdLst>
                    <a:gd name="G0" fmla="+- 8052 0 0"/>
                    <a:gd name="G1" fmla="+- -10750138 0 0"/>
                    <a:gd name="G2" fmla="+- 0 0 -10750138"/>
                    <a:gd name="T0" fmla="*/ 0 256 1"/>
                    <a:gd name="T1" fmla="*/ 180 256 1"/>
                    <a:gd name="G3" fmla="+- -10750138 T0 T1"/>
                    <a:gd name="T2" fmla="*/ 0 256 1"/>
                    <a:gd name="T3" fmla="*/ 90 256 1"/>
                    <a:gd name="G4" fmla="+- -10750138 T2 T3"/>
                    <a:gd name="G5" fmla="*/ G4 2 1"/>
                    <a:gd name="T4" fmla="*/ 90 256 1"/>
                    <a:gd name="T5" fmla="*/ 0 256 1"/>
                    <a:gd name="G6" fmla="+- -10750138 T4 T5"/>
                    <a:gd name="G7" fmla="*/ G6 2 1"/>
                    <a:gd name="G8" fmla="abs -10750138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8052"/>
                    <a:gd name="G18" fmla="*/ 8052 1 2"/>
                    <a:gd name="G19" fmla="+- G18 5400 0"/>
                    <a:gd name="G20" fmla="cos G19 -10750138"/>
                    <a:gd name="G21" fmla="sin G19 -10750138"/>
                    <a:gd name="G22" fmla="+- G20 10800 0"/>
                    <a:gd name="G23" fmla="+- G21 10800 0"/>
                    <a:gd name="G24" fmla="+- 10800 0 G20"/>
                    <a:gd name="G25" fmla="+- 8052 10800 0"/>
                    <a:gd name="G26" fmla="?: G9 G17 G25"/>
                    <a:gd name="G27" fmla="?: G9 0 21600"/>
                    <a:gd name="G28" fmla="cos 10800 -10750138"/>
                    <a:gd name="G29" fmla="sin 10800 -10750138"/>
                    <a:gd name="G30" fmla="sin 8052 -10750138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-10750138 G34 0"/>
                    <a:gd name="G36" fmla="?: G6 G35 G31"/>
                    <a:gd name="G37" fmla="+- 21600 0 G36"/>
                    <a:gd name="G38" fmla="?: G4 0 G33"/>
                    <a:gd name="G39" fmla="?: -10750138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1737 w 21600"/>
                    <a:gd name="T15" fmla="*/ 8207 h 21600"/>
                    <a:gd name="T16" fmla="*/ 10800 w 21600"/>
                    <a:gd name="T17" fmla="*/ 2748 h 21600"/>
                    <a:gd name="T18" fmla="*/ 19863 w 21600"/>
                    <a:gd name="T19" fmla="*/ 8207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3058" y="8585"/>
                      </a:moveTo>
                      <a:cubicBezTo>
                        <a:pt x="4047" y="5129"/>
                        <a:pt x="7206" y="2748"/>
                        <a:pt x="10800" y="2748"/>
                      </a:cubicBezTo>
                      <a:cubicBezTo>
                        <a:pt x="14393" y="2748"/>
                        <a:pt x="17552" y="5129"/>
                        <a:pt x="18541" y="8585"/>
                      </a:cubicBezTo>
                      <a:lnTo>
                        <a:pt x="21183" y="7829"/>
                      </a:lnTo>
                      <a:cubicBezTo>
                        <a:pt x="19857" y="3194"/>
                        <a:pt x="15620" y="0"/>
                        <a:pt x="10799" y="0"/>
                      </a:cubicBezTo>
                      <a:cubicBezTo>
                        <a:pt x="5979" y="0"/>
                        <a:pt x="1742" y="3194"/>
                        <a:pt x="416" y="782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F1AB6107-C29A-58EF-5CCE-ABD74913BC7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8" y="803"/>
                  <a:ext cx="388" cy="411"/>
                </a:xfrm>
                <a:prstGeom prst="ellipse">
                  <a:avLst/>
                </a:prstGeom>
                <a:grpFill/>
                <a:ln w="63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4" name="AutoShape 20">
                  <a:extLst>
                    <a:ext uri="{FF2B5EF4-FFF2-40B4-BE49-F238E27FC236}">
                      <a16:creationId xmlns:a16="http://schemas.microsoft.com/office/drawing/2014/main" id="{0114F77E-C0E1-9C23-8904-6417B93B301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801" y="600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CB6D392B-4D00-4131-A50D-80DC0373F03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25" y="2023"/>
                  <a:ext cx="116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DBB4B4A6-ECB1-1ACF-325D-E8FC594210B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9" y="2152"/>
                  <a:ext cx="115" cy="283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2B30A9B5-D510-C95D-9889-54A44FADE85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291" y="2414"/>
                  <a:ext cx="116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4360F819-6257-85DB-C0E6-31E7560B8763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427" y="2532"/>
                  <a:ext cx="115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80B5B953-9B9F-0C75-2313-3693E6E68D2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777" y="2547"/>
                  <a:ext cx="116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01AEE3E9-13B0-0DB0-A2E4-B7FF2CD952C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089" y="877"/>
                  <a:ext cx="70" cy="78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77E0B70E-51B6-D58C-28AF-C20A627358A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108" y="877"/>
                  <a:ext cx="70" cy="78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2" name="Freeform 28">
                  <a:extLst>
                    <a:ext uri="{FF2B5EF4-FFF2-40B4-BE49-F238E27FC236}">
                      <a16:creationId xmlns:a16="http://schemas.microsoft.com/office/drawing/2014/main" id="{FC04B8C4-B5D3-4A7D-5EB2-799C3B40116D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704" y="3163"/>
                  <a:ext cx="535" cy="557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grpFill/>
                <a:ln w="63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3" name="Freeform 29">
                  <a:extLst>
                    <a:ext uri="{FF2B5EF4-FFF2-40B4-BE49-F238E27FC236}">
                      <a16:creationId xmlns:a16="http://schemas.microsoft.com/office/drawing/2014/main" id="{6C6B76FB-E1A5-0251-3F7F-B15711BBAB4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1111" y="3162"/>
                  <a:ext cx="535" cy="556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grpFill/>
                <a:ln w="63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id="{AE517276-5EAF-3B56-3372-2186173EE73B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269" y="2146"/>
                  <a:ext cx="115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id="{9815A45E-F0B2-4502-6346-5AE04FFF1CD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958" y="2438"/>
                  <a:ext cx="115" cy="282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  <p:grpSp>
          <p:nvGrpSpPr>
            <p:cNvPr id="7" name="Group 6" descr="Walter Wellbeing Owl">
              <a:extLst>
                <a:ext uri="{FF2B5EF4-FFF2-40B4-BE49-F238E27FC236}">
                  <a16:creationId xmlns:a16="http://schemas.microsoft.com/office/drawing/2014/main" id="{B10107F3-F2B1-DC6A-075B-D072D45E9687}"/>
                </a:ext>
              </a:extLst>
            </p:cNvPr>
            <p:cNvGrpSpPr/>
            <p:nvPr/>
          </p:nvGrpSpPr>
          <p:grpSpPr bwMode="auto">
            <a:xfrm>
              <a:off x="9895558" y="4931469"/>
              <a:ext cx="1792923" cy="1863090"/>
              <a:chOff x="0" y="0"/>
              <a:chExt cx="3380" cy="3720"/>
            </a:xfrm>
          </p:grpSpPr>
          <p:sp>
            <p:nvSpPr>
              <p:cNvPr id="8" name="Freeform 3">
                <a:extLst>
                  <a:ext uri="{FF2B5EF4-FFF2-40B4-BE49-F238E27FC236}">
                    <a16:creationId xmlns:a16="http://schemas.microsoft.com/office/drawing/2014/main" id="{86FC2678-DBD6-A8A9-5976-D6471D9DA0F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49" y="12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9" name="Freeform 4">
                <a:extLst>
                  <a:ext uri="{FF2B5EF4-FFF2-40B4-BE49-F238E27FC236}">
                    <a16:creationId xmlns:a16="http://schemas.microsoft.com/office/drawing/2014/main" id="{E3F2CB58-6A4E-E35A-BD88-7C38735EC671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252" y="78"/>
                <a:ext cx="812" cy="727"/>
              </a:xfrm>
              <a:custGeom>
                <a:avLst/>
                <a:gdLst>
                  <a:gd name="T0" fmla="*/ 736 w 812"/>
                  <a:gd name="T1" fmla="*/ 97 h 727"/>
                  <a:gd name="T2" fmla="*/ 511 w 812"/>
                  <a:gd name="T3" fmla="*/ 45 h 727"/>
                  <a:gd name="T4" fmla="*/ 286 w 812"/>
                  <a:gd name="T5" fmla="*/ 11 h 727"/>
                  <a:gd name="T6" fmla="*/ 80 w 812"/>
                  <a:gd name="T7" fmla="*/ 4 h 727"/>
                  <a:gd name="T8" fmla="*/ 9 w 812"/>
                  <a:gd name="T9" fmla="*/ 34 h 727"/>
                  <a:gd name="T10" fmla="*/ 28 w 812"/>
                  <a:gd name="T11" fmla="*/ 165 h 727"/>
                  <a:gd name="T12" fmla="*/ 155 w 812"/>
                  <a:gd name="T13" fmla="*/ 506 h 727"/>
                  <a:gd name="T14" fmla="*/ 286 w 812"/>
                  <a:gd name="T15" fmla="*/ 724 h 727"/>
                  <a:gd name="T16" fmla="*/ 453 w 812"/>
                  <a:gd name="T17" fmla="*/ 525 h 727"/>
                  <a:gd name="T18" fmla="*/ 761 w 812"/>
                  <a:gd name="T19" fmla="*/ 180 h 727"/>
                  <a:gd name="T20" fmla="*/ 761 w 812"/>
                  <a:gd name="T21" fmla="*/ 109 h 727"/>
                  <a:gd name="T22" fmla="*/ 736 w 812"/>
                  <a:gd name="T23" fmla="*/ 97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2" h="727">
                    <a:moveTo>
                      <a:pt x="736" y="97"/>
                    </a:moveTo>
                    <a:cubicBezTo>
                      <a:pt x="661" y="78"/>
                      <a:pt x="586" y="59"/>
                      <a:pt x="511" y="45"/>
                    </a:cubicBezTo>
                    <a:cubicBezTo>
                      <a:pt x="436" y="31"/>
                      <a:pt x="358" y="18"/>
                      <a:pt x="286" y="11"/>
                    </a:cubicBezTo>
                    <a:cubicBezTo>
                      <a:pt x="214" y="4"/>
                      <a:pt x="126" y="0"/>
                      <a:pt x="80" y="4"/>
                    </a:cubicBezTo>
                    <a:cubicBezTo>
                      <a:pt x="34" y="8"/>
                      <a:pt x="18" y="7"/>
                      <a:pt x="9" y="34"/>
                    </a:cubicBezTo>
                    <a:cubicBezTo>
                      <a:pt x="0" y="61"/>
                      <a:pt x="4" y="86"/>
                      <a:pt x="28" y="165"/>
                    </a:cubicBezTo>
                    <a:cubicBezTo>
                      <a:pt x="52" y="244"/>
                      <a:pt x="112" y="413"/>
                      <a:pt x="155" y="506"/>
                    </a:cubicBezTo>
                    <a:cubicBezTo>
                      <a:pt x="198" y="599"/>
                      <a:pt x="236" y="721"/>
                      <a:pt x="286" y="724"/>
                    </a:cubicBezTo>
                    <a:cubicBezTo>
                      <a:pt x="336" y="727"/>
                      <a:pt x="374" y="616"/>
                      <a:pt x="453" y="525"/>
                    </a:cubicBezTo>
                    <a:cubicBezTo>
                      <a:pt x="532" y="434"/>
                      <a:pt x="710" y="249"/>
                      <a:pt x="761" y="180"/>
                    </a:cubicBezTo>
                    <a:cubicBezTo>
                      <a:pt x="812" y="111"/>
                      <a:pt x="786" y="110"/>
                      <a:pt x="761" y="109"/>
                    </a:cubicBezTo>
                    <a:cubicBezTo>
                      <a:pt x="761" y="109"/>
                      <a:pt x="736" y="97"/>
                      <a:pt x="736" y="97"/>
                    </a:cubicBez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70AB28DC-46C2-5517-FE9D-E9B6C092B158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267" y="0"/>
                <a:ext cx="2834" cy="3446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" name="Freeform 6">
                <a:extLst>
                  <a:ext uri="{FF2B5EF4-FFF2-40B4-BE49-F238E27FC236}">
                    <a16:creationId xmlns:a16="http://schemas.microsoft.com/office/drawing/2014/main" id="{0BBC1165-8798-02C2-62B2-4321D0EA822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0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" name="Freeform 7">
                <a:extLst>
                  <a:ext uri="{FF2B5EF4-FFF2-40B4-BE49-F238E27FC236}">
                    <a16:creationId xmlns:a16="http://schemas.microsoft.com/office/drawing/2014/main" id="{54136697-2E43-B031-585B-3AE1543208F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92" y="286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F93A11E-1E0D-CD48-73A4-FCD2E65B8331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11" y="490"/>
                <a:ext cx="1174" cy="1143"/>
              </a:xfrm>
              <a:prstGeom prst="ellipse">
                <a:avLst/>
              </a:pr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96686D5C-245D-18DE-C21F-CA691DE0276A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598" y="578"/>
                <a:ext cx="1037" cy="10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CECCE1D8-F1A9-F02A-D1A9-2ECAA79910B7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868" y="796"/>
                <a:ext cx="388" cy="411"/>
              </a:xfrm>
              <a:prstGeom prst="ellipse">
                <a:avLst/>
              </a:prstGeom>
              <a:solidFill>
                <a:srgbClr val="1616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6" name="Freeform 11">
                <a:extLst>
                  <a:ext uri="{FF2B5EF4-FFF2-40B4-BE49-F238E27FC236}">
                    <a16:creationId xmlns:a16="http://schemas.microsoft.com/office/drawing/2014/main" id="{3D3ED52E-99B2-8B48-B3CD-27654D86C8E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354" y="335"/>
                <a:ext cx="415" cy="569"/>
              </a:xfrm>
              <a:custGeom>
                <a:avLst/>
                <a:gdLst>
                  <a:gd name="T0" fmla="*/ 49 w 415"/>
                  <a:gd name="T1" fmla="*/ 0 h 569"/>
                  <a:gd name="T2" fmla="*/ 19 w 415"/>
                  <a:gd name="T3" fmla="*/ 191 h 569"/>
                  <a:gd name="T4" fmla="*/ 19 w 415"/>
                  <a:gd name="T5" fmla="*/ 423 h 569"/>
                  <a:gd name="T6" fmla="*/ 60 w 415"/>
                  <a:gd name="T7" fmla="*/ 547 h 569"/>
                  <a:gd name="T8" fmla="*/ 379 w 415"/>
                  <a:gd name="T9" fmla="*/ 292 h 569"/>
                  <a:gd name="T10" fmla="*/ 278 w 415"/>
                  <a:gd name="T11" fmla="*/ 206 h 569"/>
                  <a:gd name="T12" fmla="*/ 162 w 415"/>
                  <a:gd name="T13" fmla="*/ 109 h 569"/>
                  <a:gd name="T14" fmla="*/ 49 w 415"/>
                  <a:gd name="T15" fmla="*/ 0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5" h="569">
                    <a:moveTo>
                      <a:pt x="49" y="0"/>
                    </a:moveTo>
                    <a:cubicBezTo>
                      <a:pt x="33" y="21"/>
                      <a:pt x="24" y="121"/>
                      <a:pt x="19" y="191"/>
                    </a:cubicBezTo>
                    <a:cubicBezTo>
                      <a:pt x="14" y="261"/>
                      <a:pt x="12" y="364"/>
                      <a:pt x="19" y="423"/>
                    </a:cubicBezTo>
                    <a:cubicBezTo>
                      <a:pt x="26" y="482"/>
                      <a:pt x="0" y="569"/>
                      <a:pt x="60" y="547"/>
                    </a:cubicBezTo>
                    <a:cubicBezTo>
                      <a:pt x="120" y="525"/>
                      <a:pt x="343" y="349"/>
                      <a:pt x="379" y="292"/>
                    </a:cubicBezTo>
                    <a:cubicBezTo>
                      <a:pt x="415" y="235"/>
                      <a:pt x="314" y="236"/>
                      <a:pt x="278" y="206"/>
                    </a:cubicBezTo>
                    <a:cubicBezTo>
                      <a:pt x="242" y="176"/>
                      <a:pt x="200" y="143"/>
                      <a:pt x="162" y="109"/>
                    </a:cubicBezTo>
                    <a:cubicBezTo>
                      <a:pt x="124" y="75"/>
                      <a:pt x="73" y="23"/>
                      <a:pt x="49" y="0"/>
                    </a:cubicBezTo>
                    <a:close/>
                  </a:path>
                </a:pathLst>
              </a:cu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3175" cmpd="sng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704FC9ED-4BD6-C7A4-9CA7-60FAF2477F0C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651" y="498"/>
                <a:ext cx="1174" cy="1143"/>
              </a:xfrm>
              <a:prstGeom prst="ellipse">
                <a:avLst/>
              </a:prstGeom>
              <a:solidFill>
                <a:srgbClr val="CC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BB5885CB-5E5D-AF81-05E7-E016DCF034E4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1724" y="578"/>
                <a:ext cx="1037" cy="106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">
                    <a:solidFill>
                      <a:srgbClr val="FF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9" name="Freeform 14">
                <a:extLst>
                  <a:ext uri="{FF2B5EF4-FFF2-40B4-BE49-F238E27FC236}">
                    <a16:creationId xmlns:a16="http://schemas.microsoft.com/office/drawing/2014/main" id="{ABAAA817-5037-83A6-10B4-E47E23B9898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 flipH="1">
                <a:off x="2694" y="1269"/>
                <a:ext cx="686" cy="1817"/>
              </a:xfrm>
              <a:custGeom>
                <a:avLst/>
                <a:gdLst>
                  <a:gd name="T0" fmla="*/ 437 w 686"/>
                  <a:gd name="T1" fmla="*/ 0 h 1817"/>
                  <a:gd name="T2" fmla="*/ 527 w 686"/>
                  <a:gd name="T3" fmla="*/ 244 h 1817"/>
                  <a:gd name="T4" fmla="*/ 617 w 686"/>
                  <a:gd name="T5" fmla="*/ 552 h 1817"/>
                  <a:gd name="T6" fmla="*/ 676 w 686"/>
                  <a:gd name="T7" fmla="*/ 923 h 1817"/>
                  <a:gd name="T8" fmla="*/ 676 w 686"/>
                  <a:gd name="T9" fmla="*/ 1238 h 1817"/>
                  <a:gd name="T10" fmla="*/ 639 w 686"/>
                  <a:gd name="T11" fmla="*/ 1430 h 1817"/>
                  <a:gd name="T12" fmla="*/ 542 w 686"/>
                  <a:gd name="T13" fmla="*/ 1673 h 1817"/>
                  <a:gd name="T14" fmla="*/ 414 w 686"/>
                  <a:gd name="T15" fmla="*/ 1815 h 1817"/>
                  <a:gd name="T16" fmla="*/ 268 w 686"/>
                  <a:gd name="T17" fmla="*/ 1658 h 1817"/>
                  <a:gd name="T18" fmla="*/ 126 w 686"/>
                  <a:gd name="T19" fmla="*/ 1430 h 1817"/>
                  <a:gd name="T20" fmla="*/ 24 w 686"/>
                  <a:gd name="T21" fmla="*/ 1172 h 1817"/>
                  <a:gd name="T22" fmla="*/ 11 w 686"/>
                  <a:gd name="T23" fmla="*/ 817 h 1817"/>
                  <a:gd name="T24" fmla="*/ 92 w 686"/>
                  <a:gd name="T25" fmla="*/ 506 h 1817"/>
                  <a:gd name="T26" fmla="*/ 269 w 686"/>
                  <a:gd name="T27" fmla="*/ 192 h 1817"/>
                  <a:gd name="T28" fmla="*/ 437 w 686"/>
                  <a:gd name="T29" fmla="*/ 0 h 18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86" h="1817">
                    <a:moveTo>
                      <a:pt x="437" y="0"/>
                    </a:moveTo>
                    <a:lnTo>
                      <a:pt x="527" y="244"/>
                    </a:lnTo>
                    <a:cubicBezTo>
                      <a:pt x="557" y="336"/>
                      <a:pt x="592" y="439"/>
                      <a:pt x="617" y="552"/>
                    </a:cubicBezTo>
                    <a:cubicBezTo>
                      <a:pt x="642" y="665"/>
                      <a:pt x="666" y="809"/>
                      <a:pt x="676" y="923"/>
                    </a:cubicBezTo>
                    <a:cubicBezTo>
                      <a:pt x="686" y="1037"/>
                      <a:pt x="682" y="1154"/>
                      <a:pt x="676" y="1238"/>
                    </a:cubicBezTo>
                    <a:cubicBezTo>
                      <a:pt x="670" y="1322"/>
                      <a:pt x="661" y="1358"/>
                      <a:pt x="639" y="1430"/>
                    </a:cubicBezTo>
                    <a:cubicBezTo>
                      <a:pt x="617" y="1502"/>
                      <a:pt x="579" y="1609"/>
                      <a:pt x="542" y="1673"/>
                    </a:cubicBezTo>
                    <a:cubicBezTo>
                      <a:pt x="505" y="1737"/>
                      <a:pt x="460" y="1817"/>
                      <a:pt x="414" y="1815"/>
                    </a:cubicBezTo>
                    <a:lnTo>
                      <a:pt x="268" y="1658"/>
                    </a:lnTo>
                    <a:cubicBezTo>
                      <a:pt x="220" y="1594"/>
                      <a:pt x="167" y="1511"/>
                      <a:pt x="126" y="1430"/>
                    </a:cubicBezTo>
                    <a:cubicBezTo>
                      <a:pt x="85" y="1349"/>
                      <a:pt x="43" y="1274"/>
                      <a:pt x="24" y="1172"/>
                    </a:cubicBezTo>
                    <a:cubicBezTo>
                      <a:pt x="5" y="1070"/>
                      <a:pt x="0" y="928"/>
                      <a:pt x="11" y="817"/>
                    </a:cubicBezTo>
                    <a:cubicBezTo>
                      <a:pt x="22" y="706"/>
                      <a:pt x="49" y="610"/>
                      <a:pt x="92" y="506"/>
                    </a:cubicBezTo>
                    <a:cubicBezTo>
                      <a:pt x="135" y="402"/>
                      <a:pt x="212" y="276"/>
                      <a:pt x="269" y="192"/>
                    </a:cubicBezTo>
                    <a:cubicBezTo>
                      <a:pt x="326" y="108"/>
                      <a:pt x="402" y="40"/>
                      <a:pt x="437" y="0"/>
                    </a:cubicBezTo>
                    <a:close/>
                  </a:path>
                </a:pathLst>
              </a:custGeom>
              <a:solidFill>
                <a:srgbClr val="0066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38A3EF06-C560-859D-0E89-578E3E3A05D2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86" y="576"/>
                <a:ext cx="1947" cy="3144"/>
                <a:chOff x="686" y="576"/>
                <a:chExt cx="1947" cy="3144"/>
              </a:xfrm>
            </p:grpSpPr>
            <p:sp>
              <p:nvSpPr>
                <p:cNvPr id="21" name="Freeform: Shape 5">
                  <a:extLst>
                    <a:ext uri="{FF2B5EF4-FFF2-40B4-BE49-F238E27FC236}">
                      <a16:creationId xmlns:a16="http://schemas.microsoft.com/office/drawing/2014/main" id="{4D490853-0229-C15F-A8B1-B6BFE1D52C6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546" y="1223"/>
                  <a:ext cx="280" cy="548"/>
                </a:xfrm>
                <a:custGeom>
                  <a:avLst/>
                  <a:gdLst>
                    <a:gd name="T0" fmla="*/ 76200 w 561"/>
                    <a:gd name="T1" fmla="*/ 0 h 1038"/>
                    <a:gd name="T2" fmla="*/ 295275 w 561"/>
                    <a:gd name="T3" fmla="*/ 3175 h 1038"/>
                    <a:gd name="T4" fmla="*/ 339725 w 561"/>
                    <a:gd name="T5" fmla="*/ 44450 h 1038"/>
                    <a:gd name="T6" fmla="*/ 314325 w 561"/>
                    <a:gd name="T7" fmla="*/ 225425 h 1038"/>
                    <a:gd name="T8" fmla="*/ 190500 w 561"/>
                    <a:gd name="T9" fmla="*/ 625475 h 1038"/>
                    <a:gd name="T10" fmla="*/ 133350 w 561"/>
                    <a:gd name="T11" fmla="*/ 600075 h 1038"/>
                    <a:gd name="T12" fmla="*/ 25400 w 561"/>
                    <a:gd name="T13" fmla="*/ 171450 h 1038"/>
                    <a:gd name="T14" fmla="*/ 0 w 561"/>
                    <a:gd name="T15" fmla="*/ 47625 h 1038"/>
                    <a:gd name="T16" fmla="*/ 76200 w 561"/>
                    <a:gd name="T17" fmla="*/ 0 h 1038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561" h="1038">
                      <a:moveTo>
                        <a:pt x="75" y="0"/>
                      </a:moveTo>
                      <a:lnTo>
                        <a:pt x="485" y="5"/>
                      </a:lnTo>
                      <a:cubicBezTo>
                        <a:pt x="561" y="29"/>
                        <a:pt x="533" y="79"/>
                        <a:pt x="530" y="145"/>
                      </a:cubicBezTo>
                      <a:lnTo>
                        <a:pt x="465" y="400"/>
                      </a:lnTo>
                      <a:lnTo>
                        <a:pt x="345" y="950"/>
                      </a:lnTo>
                      <a:cubicBezTo>
                        <a:pt x="302" y="1038"/>
                        <a:pt x="252" y="1024"/>
                        <a:pt x="205" y="930"/>
                      </a:cubicBezTo>
                      <a:lnTo>
                        <a:pt x="65" y="385"/>
                      </a:lnTo>
                      <a:lnTo>
                        <a:pt x="0" y="85"/>
                      </a:lnTo>
                      <a:cubicBezTo>
                        <a:pt x="2" y="21"/>
                        <a:pt x="75" y="0"/>
                        <a:pt x="75" y="0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12700" cap="flat" cmpd="sng" algn="ctr">
                      <a:solidFill>
                        <a:srgbClr val="2F528F"/>
                      </a:solidFill>
                      <a:prstDash val="solid"/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2" name="AutoShape 17">
                  <a:extLst>
                    <a:ext uri="{FF2B5EF4-FFF2-40B4-BE49-F238E27FC236}">
                      <a16:creationId xmlns:a16="http://schemas.microsoft.com/office/drawing/2014/main" id="{D0FA9053-5372-9ED3-3DD1-03F3F00B973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86" y="576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3" name="AutoShape 18">
                  <a:extLst>
                    <a:ext uri="{FF2B5EF4-FFF2-40B4-BE49-F238E27FC236}">
                      <a16:creationId xmlns:a16="http://schemas.microsoft.com/office/drawing/2014/main" id="{454FD9B1-4820-E6C7-D6B9-EA20BD315CB5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469" y="936"/>
                  <a:ext cx="395" cy="282"/>
                </a:xfrm>
                <a:custGeom>
                  <a:avLst/>
                  <a:gdLst>
                    <a:gd name="G0" fmla="+- 8052 0 0"/>
                    <a:gd name="G1" fmla="+- -10750138 0 0"/>
                    <a:gd name="G2" fmla="+- 0 0 -10750138"/>
                    <a:gd name="T0" fmla="*/ 0 256 1"/>
                    <a:gd name="T1" fmla="*/ 180 256 1"/>
                    <a:gd name="G3" fmla="+- -10750138 T0 T1"/>
                    <a:gd name="T2" fmla="*/ 0 256 1"/>
                    <a:gd name="T3" fmla="*/ 90 256 1"/>
                    <a:gd name="G4" fmla="+- -10750138 T2 T3"/>
                    <a:gd name="G5" fmla="*/ G4 2 1"/>
                    <a:gd name="T4" fmla="*/ 90 256 1"/>
                    <a:gd name="T5" fmla="*/ 0 256 1"/>
                    <a:gd name="G6" fmla="+- -10750138 T4 T5"/>
                    <a:gd name="G7" fmla="*/ G6 2 1"/>
                    <a:gd name="G8" fmla="abs -10750138"/>
                    <a:gd name="T6" fmla="*/ 0 256 1"/>
                    <a:gd name="T7" fmla="*/ 90 256 1"/>
                    <a:gd name="G9" fmla="+- G8 T6 T7"/>
                    <a:gd name="G10" fmla="?: G9 G7 G5"/>
                    <a:gd name="T8" fmla="*/ 0 256 1"/>
                    <a:gd name="T9" fmla="*/ 360 256 1"/>
                    <a:gd name="G11" fmla="+- G10 T8 T9"/>
                    <a:gd name="G12" fmla="?: G10 G11 G10"/>
                    <a:gd name="T10" fmla="*/ 0 256 1"/>
                    <a:gd name="T11" fmla="*/ 360 256 1"/>
                    <a:gd name="G13" fmla="+- G12 T10 T11"/>
                    <a:gd name="G14" fmla="?: G12 G13 G12"/>
                    <a:gd name="G15" fmla="+- 0 0 G14"/>
                    <a:gd name="G16" fmla="+- 10800 0 0"/>
                    <a:gd name="G17" fmla="+- 10800 0 8052"/>
                    <a:gd name="G18" fmla="*/ 8052 1 2"/>
                    <a:gd name="G19" fmla="+- G18 5400 0"/>
                    <a:gd name="G20" fmla="cos G19 -10750138"/>
                    <a:gd name="G21" fmla="sin G19 -10750138"/>
                    <a:gd name="G22" fmla="+- G20 10800 0"/>
                    <a:gd name="G23" fmla="+- G21 10800 0"/>
                    <a:gd name="G24" fmla="+- 10800 0 G20"/>
                    <a:gd name="G25" fmla="+- 8052 10800 0"/>
                    <a:gd name="G26" fmla="?: G9 G17 G25"/>
                    <a:gd name="G27" fmla="?: G9 0 21600"/>
                    <a:gd name="G28" fmla="cos 10800 -10750138"/>
                    <a:gd name="G29" fmla="sin 10800 -10750138"/>
                    <a:gd name="G30" fmla="sin 8052 -10750138"/>
                    <a:gd name="G31" fmla="+- G28 10800 0"/>
                    <a:gd name="G32" fmla="+- G29 10800 0"/>
                    <a:gd name="G33" fmla="+- G30 10800 0"/>
                    <a:gd name="G34" fmla="?: G4 0 G31"/>
                    <a:gd name="G35" fmla="?: -10750138 G34 0"/>
                    <a:gd name="G36" fmla="?: G6 G35 G31"/>
                    <a:gd name="G37" fmla="+- 21600 0 G36"/>
                    <a:gd name="G38" fmla="?: G4 0 G33"/>
                    <a:gd name="G39" fmla="?: -10750138 G38 G32"/>
                    <a:gd name="G40" fmla="?: G6 G39 0"/>
                    <a:gd name="G41" fmla="?: G4 G32 21600"/>
                    <a:gd name="G42" fmla="?: G6 G41 G33"/>
                    <a:gd name="T12" fmla="*/ 10800 w 21600"/>
                    <a:gd name="T13" fmla="*/ 0 h 21600"/>
                    <a:gd name="T14" fmla="*/ 1737 w 21600"/>
                    <a:gd name="T15" fmla="*/ 8207 h 21600"/>
                    <a:gd name="T16" fmla="*/ 10800 w 21600"/>
                    <a:gd name="T17" fmla="*/ 2748 h 21600"/>
                    <a:gd name="T18" fmla="*/ 19863 w 21600"/>
                    <a:gd name="T19" fmla="*/ 8207 h 21600"/>
                    <a:gd name="T20" fmla="*/ G36 w 21600"/>
                    <a:gd name="T21" fmla="*/ G40 h 21600"/>
                    <a:gd name="T22" fmla="*/ G37 w 21600"/>
                    <a:gd name="T23" fmla="*/ G42 h 21600"/>
                  </a:gdLst>
                  <a:ahLst/>
                  <a:cxnLst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T20" t="T21" r="T22" b="T23"/>
                  <a:pathLst>
                    <a:path w="21600" h="21600">
                      <a:moveTo>
                        <a:pt x="3058" y="8585"/>
                      </a:moveTo>
                      <a:cubicBezTo>
                        <a:pt x="4047" y="5129"/>
                        <a:pt x="7206" y="2748"/>
                        <a:pt x="10800" y="2748"/>
                      </a:cubicBezTo>
                      <a:cubicBezTo>
                        <a:pt x="14393" y="2748"/>
                        <a:pt x="17552" y="5129"/>
                        <a:pt x="18541" y="8585"/>
                      </a:cubicBezTo>
                      <a:lnTo>
                        <a:pt x="21183" y="7829"/>
                      </a:lnTo>
                      <a:cubicBezTo>
                        <a:pt x="19857" y="3194"/>
                        <a:pt x="15620" y="0"/>
                        <a:pt x="10799" y="0"/>
                      </a:cubicBezTo>
                      <a:cubicBezTo>
                        <a:pt x="5979" y="0"/>
                        <a:pt x="1742" y="3194"/>
                        <a:pt x="416" y="7829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F7FF7A46-105A-7908-96D9-A19C94A9222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8" y="803"/>
                  <a:ext cx="388" cy="411"/>
                </a:xfrm>
                <a:prstGeom prst="ellipse">
                  <a:avLst/>
                </a:prstGeom>
                <a:solidFill>
                  <a:srgbClr val="16161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5" name="AutoShape 20">
                  <a:extLst>
                    <a:ext uri="{FF2B5EF4-FFF2-40B4-BE49-F238E27FC236}">
                      <a16:creationId xmlns:a16="http://schemas.microsoft.com/office/drawing/2014/main" id="{3DB33479-0DEC-CA17-9AD9-8826A3BF8B5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801" y="600"/>
                  <a:ext cx="832" cy="879"/>
                </a:xfrm>
                <a:custGeom>
                  <a:avLst/>
                  <a:gdLst>
                    <a:gd name="G0" fmla="+- 1331 0 0"/>
                    <a:gd name="G1" fmla="+- 21600 0 1331"/>
                    <a:gd name="G2" fmla="+- 21600 0 1331"/>
                    <a:gd name="G3" fmla="*/ G0 2929 10000"/>
                    <a:gd name="G4" fmla="+- 21600 0 G3"/>
                    <a:gd name="G5" fmla="+- 21600 0 G3"/>
                    <a:gd name="T0" fmla="*/ 10800 w 21600"/>
                    <a:gd name="T1" fmla="*/ 0 h 21600"/>
                    <a:gd name="T2" fmla="*/ 3163 w 21600"/>
                    <a:gd name="T3" fmla="*/ 3163 h 21600"/>
                    <a:gd name="T4" fmla="*/ 0 w 21600"/>
                    <a:gd name="T5" fmla="*/ 10800 h 21600"/>
                    <a:gd name="T6" fmla="*/ 3163 w 21600"/>
                    <a:gd name="T7" fmla="*/ 18437 h 21600"/>
                    <a:gd name="T8" fmla="*/ 10800 w 21600"/>
                    <a:gd name="T9" fmla="*/ 21600 h 21600"/>
                    <a:gd name="T10" fmla="*/ 18437 w 21600"/>
                    <a:gd name="T11" fmla="*/ 18437 h 21600"/>
                    <a:gd name="T12" fmla="*/ 21600 w 21600"/>
                    <a:gd name="T13" fmla="*/ 10800 h 21600"/>
                    <a:gd name="T14" fmla="*/ 18437 w 21600"/>
                    <a:gd name="T15" fmla="*/ 3163 h 21600"/>
                    <a:gd name="T16" fmla="*/ 3163 w 21600"/>
                    <a:gd name="T17" fmla="*/ 3163 h 21600"/>
                    <a:gd name="T18" fmla="*/ 18437 w 21600"/>
                    <a:gd name="T19" fmla="*/ 1843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T16" t="T17" r="T18" b="T19"/>
                  <a:pathLst>
                    <a:path w="21600" h="21600">
                      <a:moveTo>
                        <a:pt x="0" y="10800"/>
                      </a:moveTo>
                      <a:cubicBezTo>
                        <a:pt x="0" y="4835"/>
                        <a:pt x="4835" y="0"/>
                        <a:pt x="10800" y="0"/>
                      </a:cubicBezTo>
                      <a:cubicBezTo>
                        <a:pt x="16765" y="0"/>
                        <a:pt x="21600" y="4835"/>
                        <a:pt x="21600" y="10800"/>
                      </a:cubicBezTo>
                      <a:cubicBezTo>
                        <a:pt x="21600" y="16765"/>
                        <a:pt x="16765" y="21600"/>
                        <a:pt x="10800" y="21600"/>
                      </a:cubicBezTo>
                      <a:cubicBezTo>
                        <a:pt x="4835" y="21600"/>
                        <a:pt x="0" y="16765"/>
                        <a:pt x="0" y="10800"/>
                      </a:cubicBezTo>
                      <a:close/>
                      <a:moveTo>
                        <a:pt x="1331" y="10800"/>
                      </a:moveTo>
                      <a:cubicBezTo>
                        <a:pt x="1331" y="16030"/>
                        <a:pt x="5570" y="20269"/>
                        <a:pt x="10800" y="20269"/>
                      </a:cubicBezTo>
                      <a:cubicBezTo>
                        <a:pt x="16030" y="20269"/>
                        <a:pt x="20269" y="16030"/>
                        <a:pt x="20269" y="10800"/>
                      </a:cubicBezTo>
                      <a:cubicBezTo>
                        <a:pt x="20269" y="5570"/>
                        <a:pt x="16030" y="1331"/>
                        <a:pt x="10800" y="1331"/>
                      </a:cubicBezTo>
                      <a:cubicBezTo>
                        <a:pt x="5570" y="1331"/>
                        <a:pt x="1331" y="5570"/>
                        <a:pt x="1331" y="10800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B1E5FF8E-133E-7399-5441-EC1426C05D7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625" y="2023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111C9B8D-F180-F98F-468C-096404C45988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009" y="2152"/>
                  <a:ext cx="115" cy="283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7333A0E2-B6A5-C97C-8168-403BC3E438D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291" y="2414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29" name="Oval 28">
                  <a:extLst>
                    <a:ext uri="{FF2B5EF4-FFF2-40B4-BE49-F238E27FC236}">
                      <a16:creationId xmlns:a16="http://schemas.microsoft.com/office/drawing/2014/main" id="{6F455BCB-CA95-4836-2F74-FADB5BF722E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427" y="2532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0" name="Oval 29">
                  <a:extLst>
                    <a:ext uri="{FF2B5EF4-FFF2-40B4-BE49-F238E27FC236}">
                      <a16:creationId xmlns:a16="http://schemas.microsoft.com/office/drawing/2014/main" id="{23D742C9-D64E-EAC7-0873-54B06EBB3DC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777" y="2547"/>
                  <a:ext cx="116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71FC28A6-E986-A258-7C18-2D3EA5A90D5E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1089" y="877"/>
                  <a:ext cx="70" cy="7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AAC86903-728E-E1FB-F6E0-44CF35798861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2108" y="877"/>
                  <a:ext cx="70" cy="78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3" name="Freeform 28">
                  <a:extLst>
                    <a:ext uri="{FF2B5EF4-FFF2-40B4-BE49-F238E27FC236}">
                      <a16:creationId xmlns:a16="http://schemas.microsoft.com/office/drawing/2014/main" id="{A2279C37-EF60-F0F2-0B8B-C80B32B711A5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704" y="3163"/>
                  <a:ext cx="535" cy="557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4" name="Freeform 29">
                  <a:extLst>
                    <a:ext uri="{FF2B5EF4-FFF2-40B4-BE49-F238E27FC236}">
                      <a16:creationId xmlns:a16="http://schemas.microsoft.com/office/drawing/2014/main" id="{32A14320-592B-3E86-C990-E4D6ACCDE77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 flipH="1">
                  <a:off x="1111" y="3162"/>
                  <a:ext cx="535" cy="556"/>
                </a:xfrm>
                <a:custGeom>
                  <a:avLst/>
                  <a:gdLst>
                    <a:gd name="T0" fmla="*/ 639 w 1071"/>
                    <a:gd name="T1" fmla="*/ 21 h 1054"/>
                    <a:gd name="T2" fmla="*/ 789 w 1071"/>
                    <a:gd name="T3" fmla="*/ 144 h 1054"/>
                    <a:gd name="T4" fmla="*/ 935 w 1071"/>
                    <a:gd name="T5" fmla="*/ 373 h 1054"/>
                    <a:gd name="T6" fmla="*/ 1044 w 1071"/>
                    <a:gd name="T7" fmla="*/ 583 h 1054"/>
                    <a:gd name="T8" fmla="*/ 1059 w 1071"/>
                    <a:gd name="T9" fmla="*/ 812 h 1054"/>
                    <a:gd name="T10" fmla="*/ 972 w 1071"/>
                    <a:gd name="T11" fmla="*/ 942 h 1054"/>
                    <a:gd name="T12" fmla="*/ 882 w 1071"/>
                    <a:gd name="T13" fmla="*/ 990 h 1054"/>
                    <a:gd name="T14" fmla="*/ 778 w 1071"/>
                    <a:gd name="T15" fmla="*/ 954 h 1054"/>
                    <a:gd name="T16" fmla="*/ 738 w 1071"/>
                    <a:gd name="T17" fmla="*/ 927 h 1054"/>
                    <a:gd name="T18" fmla="*/ 723 w 1071"/>
                    <a:gd name="T19" fmla="*/ 900 h 1054"/>
                    <a:gd name="T20" fmla="*/ 714 w 1071"/>
                    <a:gd name="T21" fmla="*/ 936 h 1054"/>
                    <a:gd name="T22" fmla="*/ 657 w 1071"/>
                    <a:gd name="T23" fmla="*/ 996 h 1054"/>
                    <a:gd name="T24" fmla="*/ 588 w 1071"/>
                    <a:gd name="T25" fmla="*/ 1047 h 1054"/>
                    <a:gd name="T26" fmla="*/ 471 w 1071"/>
                    <a:gd name="T27" fmla="*/ 1035 h 1054"/>
                    <a:gd name="T28" fmla="*/ 387 w 1071"/>
                    <a:gd name="T29" fmla="*/ 984 h 1054"/>
                    <a:gd name="T30" fmla="*/ 360 w 1071"/>
                    <a:gd name="T31" fmla="*/ 897 h 1054"/>
                    <a:gd name="T32" fmla="*/ 321 w 1071"/>
                    <a:gd name="T33" fmla="*/ 951 h 1054"/>
                    <a:gd name="T34" fmla="*/ 233 w 1071"/>
                    <a:gd name="T35" fmla="*/ 999 h 1054"/>
                    <a:gd name="T36" fmla="*/ 138 w 1071"/>
                    <a:gd name="T37" fmla="*/ 996 h 1054"/>
                    <a:gd name="T38" fmla="*/ 59 w 1071"/>
                    <a:gd name="T39" fmla="*/ 943 h 1054"/>
                    <a:gd name="T40" fmla="*/ 3 w 1071"/>
                    <a:gd name="T41" fmla="*/ 738 h 1054"/>
                    <a:gd name="T42" fmla="*/ 75 w 1071"/>
                    <a:gd name="T43" fmla="*/ 465 h 1054"/>
                    <a:gd name="T44" fmla="*/ 230 w 1071"/>
                    <a:gd name="T45" fmla="*/ 148 h 1054"/>
                    <a:gd name="T46" fmla="*/ 441 w 1071"/>
                    <a:gd name="T47" fmla="*/ 21 h 1054"/>
                    <a:gd name="T48" fmla="*/ 639 w 1071"/>
                    <a:gd name="T49" fmla="*/ 21 h 10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071" h="1054">
                      <a:moveTo>
                        <a:pt x="639" y="21"/>
                      </a:moveTo>
                      <a:cubicBezTo>
                        <a:pt x="697" y="41"/>
                        <a:pt x="740" y="85"/>
                        <a:pt x="789" y="144"/>
                      </a:cubicBezTo>
                      <a:cubicBezTo>
                        <a:pt x="838" y="203"/>
                        <a:pt x="893" y="300"/>
                        <a:pt x="935" y="373"/>
                      </a:cubicBezTo>
                      <a:cubicBezTo>
                        <a:pt x="977" y="446"/>
                        <a:pt x="1023" y="510"/>
                        <a:pt x="1044" y="583"/>
                      </a:cubicBezTo>
                      <a:cubicBezTo>
                        <a:pt x="1065" y="656"/>
                        <a:pt x="1071" y="752"/>
                        <a:pt x="1059" y="812"/>
                      </a:cubicBezTo>
                      <a:cubicBezTo>
                        <a:pt x="1047" y="872"/>
                        <a:pt x="1001" y="912"/>
                        <a:pt x="972" y="942"/>
                      </a:cubicBezTo>
                      <a:cubicBezTo>
                        <a:pt x="943" y="972"/>
                        <a:pt x="914" y="988"/>
                        <a:pt x="882" y="990"/>
                      </a:cubicBezTo>
                      <a:cubicBezTo>
                        <a:pt x="850" y="992"/>
                        <a:pt x="802" y="964"/>
                        <a:pt x="778" y="954"/>
                      </a:cubicBezTo>
                      <a:cubicBezTo>
                        <a:pt x="754" y="944"/>
                        <a:pt x="747" y="936"/>
                        <a:pt x="738" y="927"/>
                      </a:cubicBezTo>
                      <a:cubicBezTo>
                        <a:pt x="729" y="918"/>
                        <a:pt x="727" y="899"/>
                        <a:pt x="723" y="900"/>
                      </a:cubicBezTo>
                      <a:cubicBezTo>
                        <a:pt x="719" y="901"/>
                        <a:pt x="725" y="920"/>
                        <a:pt x="714" y="936"/>
                      </a:cubicBezTo>
                      <a:cubicBezTo>
                        <a:pt x="703" y="952"/>
                        <a:pt x="678" y="978"/>
                        <a:pt x="657" y="996"/>
                      </a:cubicBezTo>
                      <a:cubicBezTo>
                        <a:pt x="636" y="1014"/>
                        <a:pt x="619" y="1040"/>
                        <a:pt x="588" y="1047"/>
                      </a:cubicBezTo>
                      <a:cubicBezTo>
                        <a:pt x="557" y="1054"/>
                        <a:pt x="504" y="1045"/>
                        <a:pt x="471" y="1035"/>
                      </a:cubicBezTo>
                      <a:cubicBezTo>
                        <a:pt x="438" y="1025"/>
                        <a:pt x="406" y="1007"/>
                        <a:pt x="387" y="984"/>
                      </a:cubicBezTo>
                      <a:cubicBezTo>
                        <a:pt x="368" y="961"/>
                        <a:pt x="371" y="902"/>
                        <a:pt x="360" y="897"/>
                      </a:cubicBezTo>
                      <a:cubicBezTo>
                        <a:pt x="349" y="892"/>
                        <a:pt x="342" y="934"/>
                        <a:pt x="321" y="951"/>
                      </a:cubicBezTo>
                      <a:cubicBezTo>
                        <a:pt x="300" y="968"/>
                        <a:pt x="263" y="992"/>
                        <a:pt x="233" y="999"/>
                      </a:cubicBezTo>
                      <a:cubicBezTo>
                        <a:pt x="203" y="1006"/>
                        <a:pt x="167" y="1005"/>
                        <a:pt x="138" y="996"/>
                      </a:cubicBezTo>
                      <a:cubicBezTo>
                        <a:pt x="109" y="987"/>
                        <a:pt x="81" y="986"/>
                        <a:pt x="59" y="943"/>
                      </a:cubicBezTo>
                      <a:cubicBezTo>
                        <a:pt x="37" y="900"/>
                        <a:pt x="0" y="818"/>
                        <a:pt x="3" y="738"/>
                      </a:cubicBezTo>
                      <a:cubicBezTo>
                        <a:pt x="6" y="658"/>
                        <a:pt x="37" y="563"/>
                        <a:pt x="75" y="465"/>
                      </a:cubicBezTo>
                      <a:cubicBezTo>
                        <a:pt x="113" y="367"/>
                        <a:pt x="169" y="222"/>
                        <a:pt x="230" y="148"/>
                      </a:cubicBezTo>
                      <a:cubicBezTo>
                        <a:pt x="291" y="74"/>
                        <a:pt x="373" y="42"/>
                        <a:pt x="441" y="21"/>
                      </a:cubicBezTo>
                      <a:cubicBezTo>
                        <a:pt x="509" y="0"/>
                        <a:pt x="581" y="1"/>
                        <a:pt x="639" y="21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635">
                      <a:solidFill>
                        <a:srgbClr val="FF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5" name="Oval 34">
                  <a:extLst>
                    <a:ext uri="{FF2B5EF4-FFF2-40B4-BE49-F238E27FC236}">
                      <a16:creationId xmlns:a16="http://schemas.microsoft.com/office/drawing/2014/main" id="{BF0B9A79-A2CD-5401-971A-0EEABD91EC6B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1269" y="2146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FE9C88F7-3D78-980D-C857-F576987FF429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958" y="2438"/>
                  <a:ext cx="115" cy="282"/>
                </a:xfrm>
                <a:prstGeom prst="ellipse">
                  <a:avLst/>
                </a:pr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GB"/>
                </a:p>
              </p:txBody>
            </p:sp>
          </p:grpSp>
        </p:grp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DCF81F21-F49B-90E2-ADCB-CAF5FED6BD65}"/>
              </a:ext>
            </a:extLst>
          </p:cNvPr>
          <p:cNvSpPr txBox="1"/>
          <p:nvPr/>
        </p:nvSpPr>
        <p:spPr>
          <a:xfrm>
            <a:off x="8380854" y="941860"/>
            <a:ext cx="351079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Remember to record how you usually travel to school and how you would like to travel. </a:t>
            </a:r>
          </a:p>
          <a:p>
            <a:pPr algn="ctr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Then compare this to how you make your journey in Travel Smart week to see if being a superhero makes a difference!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489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708</Words>
  <Application>Microsoft Office PowerPoint</Application>
  <PresentationFormat>Widescreen</PresentationFormat>
  <Paragraphs>107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1" baseType="lpstr">
      <vt:lpstr>Aptos</vt:lpstr>
      <vt:lpstr>Aptos Display</vt:lpstr>
      <vt:lpstr>Arial</vt:lpstr>
      <vt:lpstr>Arial </vt:lpstr>
      <vt:lpstr>Arial Rounded MT Bold</vt:lpstr>
      <vt:lpstr>Blogger Sans Light</vt:lpstr>
      <vt:lpstr>Blogger Sans Medium</vt:lpstr>
      <vt:lpstr>Calibri</vt:lpstr>
      <vt:lpstr>Comic Sans MS</vt:lpstr>
      <vt:lpstr>OBOJDV+BloggerSans-Medium</vt:lpstr>
      <vt:lpstr>Office Theme</vt:lpstr>
      <vt:lpstr>Join the Travel Smart Superheroes</vt:lpstr>
      <vt:lpstr>Smilers Ways to Wellbeing</vt:lpstr>
      <vt:lpstr>Ways to make a journey</vt:lpstr>
      <vt:lpstr>Stay connected on Mighty Movers Monday</vt:lpstr>
      <vt:lpstr>Move more on Super Shoesday</vt:lpstr>
      <vt:lpstr>Discover interesting things on wonderful wheelers Wednesday</vt:lpstr>
      <vt:lpstr>Look – use your senses on fabulously fluorescent Thursday</vt:lpstr>
      <vt:lpstr>Support others on Fantastic Fume Free Friday </vt:lpstr>
      <vt:lpstr>Send us your Travel Smart hero designs</vt:lpstr>
      <vt:lpstr>Remember to record how you travel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 Smart Superheroes</dc:title>
  <dc:creator>Rob Bounds (Place)</dc:creator>
  <cp:lastModifiedBy>Liz Booth</cp:lastModifiedBy>
  <cp:revision>1</cp:revision>
  <dcterms:created xsi:type="dcterms:W3CDTF">2025-08-26T15:12:11Z</dcterms:created>
  <dcterms:modified xsi:type="dcterms:W3CDTF">2026-09-29T16:25:07Z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8904da-5dbb-4716-9521-7a682c6e8720_Enabled">
    <vt:lpwstr>true</vt:lpwstr>
  </property>
  <property fmtid="{D5CDD505-2E9C-101B-9397-08002B2CF9AE}" pid="3" name="MSIP_Label_768904da-5dbb-4716-9521-7a682c6e8720_SetDate">
    <vt:lpwstr>2025-08-26T15:45:41Z</vt:lpwstr>
  </property>
  <property fmtid="{D5CDD505-2E9C-101B-9397-08002B2CF9AE}" pid="4" name="MSIP_Label_768904da-5dbb-4716-9521-7a682c6e8720_Method">
    <vt:lpwstr>Standard</vt:lpwstr>
  </property>
  <property fmtid="{D5CDD505-2E9C-101B-9397-08002B2CF9AE}" pid="5" name="MSIP_Label_768904da-5dbb-4716-9521-7a682c6e8720_Name">
    <vt:lpwstr>DCC Controlled</vt:lpwstr>
  </property>
  <property fmtid="{D5CDD505-2E9C-101B-9397-08002B2CF9AE}" pid="6" name="MSIP_Label_768904da-5dbb-4716-9521-7a682c6e8720_SiteId">
    <vt:lpwstr>429a8eb3-3210-4e1a-aaa2-6ccde0ddabc5</vt:lpwstr>
  </property>
  <property fmtid="{D5CDD505-2E9C-101B-9397-08002B2CF9AE}" pid="7" name="MSIP_Label_768904da-5dbb-4716-9521-7a682c6e8720_ActionId">
    <vt:lpwstr>c9941cf6-9165-4525-a7cf-c03a3ba2aec5</vt:lpwstr>
  </property>
  <property fmtid="{D5CDD505-2E9C-101B-9397-08002B2CF9AE}" pid="8" name="MSIP_Label_768904da-5dbb-4716-9521-7a682c6e8720_ContentBits">
    <vt:lpwstr>2</vt:lpwstr>
  </property>
  <property fmtid="{D5CDD505-2E9C-101B-9397-08002B2CF9AE}" pid="9" name="MSIP_Label_768904da-5dbb-4716-9521-7a682c6e8720_Tag">
    <vt:lpwstr>10, 3, 0, 1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CONTROLLED</vt:lpwstr>
  </property>
</Properties>
</file>