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55C22-69A0-49AA-9BFA-B8E0AB1197AC}" v="1" dt="2026-04-01T14:10:38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3219-CB43-D9D6-B9B6-64F0BEF2F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D84F9-1F9E-C018-2E13-6B4885B41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DDB7-22C9-F7E6-185F-E9E76154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CFB4-38A0-47A8-0B09-736B15CA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88EF-7F73-7181-9D00-F59599F1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7257-ECF1-9303-124B-5ADBB8BA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01C5F-2C54-B54A-0C62-8A7D24040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E082-4B25-0B4F-ABC9-C77639DA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AD65F-A86D-6F51-73A6-19D80600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92676-B2F3-DF93-CADC-10AF4CE1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44DDF-76A6-8898-BEBC-5EF5DAEEA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D1855-0FC1-897E-7CB4-FC6FF0B4B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E513A-3C42-DD87-C038-35F13A5B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EBBBF-CD57-422C-CC33-E9AF1A90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F72F5-A07A-00D0-F225-929CE9F5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076E-4722-4284-5A07-E114B1C9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54C5-D663-ABE6-E4A1-C8CF5752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7643-AF39-5619-371C-21464B97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A612-4321-98C3-92D9-3FC54042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ADE8-81C1-CEAC-FA17-8ADCFCB9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83B1-DF5F-C79B-7B6B-9A53B6FD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DBB7-0C30-B6EE-7881-39C875CF6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BA5C-A540-13C1-022C-0AC482A8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BA00-D1E6-5EB2-AB95-DA318C82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1DAA-C405-C2B3-D228-B8189A0C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9F51-B9F1-8377-9D99-7AD4EDA6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E70F-B0EC-0E05-4694-D62EB9A85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2BF92-C790-197E-580A-A725835E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0C1D2-1865-74C2-8AE5-4EF6F814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C5BD8-2E04-6FFF-B85B-B91F9164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4988-4E13-D0B0-0F61-666B5124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4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B61B-0625-64F9-1631-9C890EB5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AE1DD-97DC-826E-411C-08D17FB2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BD6A3-3BF8-D0D0-79DE-025E2FA8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4FA4C-E256-24F4-FD70-D92553E07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A2780-D757-82BC-C6D9-671AB4414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DB91E-64B2-F7BD-F11D-E3323E62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1B177-215A-2905-0BB9-8254BD3F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B3C87-00B2-672E-C9BD-FA31B455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FCA2-0FDC-BB28-3CAC-CE521FF1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4819F-64D1-456E-D6CC-8C15D483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01C42-5B71-539E-8FCF-3A4719A7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82A61-A690-435B-A91C-80A42DE5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6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139FF-327B-1FFB-1859-E7F3D4DE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B3015-9F6B-7E71-E9E7-1FEBCC59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4ACD-EF78-74D1-4976-DC9070B5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EFDF-DEF5-4F93-1A58-C68D6CA2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E8E6-BDEA-3AE6-6933-29F679DD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4E74-9316-ECF6-375A-E12F568C0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909EF-2E0C-491B-A2C6-6F498ECA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DA1B6-3461-8ABA-6744-AE77529A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D465F-D975-DAEA-2951-3EB448D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3C49-DC44-C318-47A0-7B5C0A42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D7A19-7AE3-1D30-3EF3-58757EF91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F9D7C-FE8B-B46F-20DD-53E3B4FA8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0AA2A-31C7-D844-3800-9053A5D8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C667-6F5E-2D52-3F3F-928C554B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122A5-C0B2-BCC8-9E0A-7866BFB3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FC9F0-96B4-0D8F-6B1D-73B958E7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49752-86F4-DD6F-5CA4-FA0519DA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CD76-2B81-28EC-C9DE-8F2A49BA5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D54A7-1098-4DDB-83DB-25885298593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7066-B060-3B88-9A9B-CF72051B8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FB1D-DB1C-732E-E622-9A3C70724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C47E8-0A04-4E61-B763-C2AD25FA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469A-7150-A7D7-B1E7-98D0F226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CFB788-DAA8-5D06-DFD1-1059D416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14" y="548390"/>
            <a:ext cx="8325571" cy="5761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78FE9-2165-0200-687B-E941558C8384}"/>
              </a:ext>
            </a:extLst>
          </p:cNvPr>
          <p:cNvSpPr txBox="1"/>
          <p:nvPr/>
        </p:nvSpPr>
        <p:spPr>
          <a:xfrm>
            <a:off x="92510" y="3277202"/>
            <a:ext cx="38464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Phase 2 and 2B running concurrently – 6/4/26 to 27/4/26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E9D04-931F-874C-7941-3B150E4C715B}"/>
              </a:ext>
            </a:extLst>
          </p:cNvPr>
          <p:cNvSpPr txBox="1"/>
          <p:nvPr/>
        </p:nvSpPr>
        <p:spPr>
          <a:xfrm>
            <a:off x="8041636" y="4937744"/>
            <a:ext cx="13630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4-way Temporary Lights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B1FFE-09CF-C9B3-00AE-CBA40EF08093}"/>
              </a:ext>
            </a:extLst>
          </p:cNvPr>
          <p:cNvSpPr txBox="1"/>
          <p:nvPr/>
        </p:nvSpPr>
        <p:spPr>
          <a:xfrm rot="4175377">
            <a:off x="4453714" y="2039057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64948-B903-FD68-F12E-64A0FDFFF1D9}"/>
              </a:ext>
            </a:extLst>
          </p:cNvPr>
          <p:cNvSpPr txBox="1"/>
          <p:nvPr/>
        </p:nvSpPr>
        <p:spPr>
          <a:xfrm rot="4104519">
            <a:off x="6738572" y="1717424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CHADWICK AVENUE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D2A52B-73F6-56CF-E810-7E91B461EF07}"/>
              </a:ext>
            </a:extLst>
          </p:cNvPr>
          <p:cNvSpPr txBox="1"/>
          <p:nvPr/>
        </p:nvSpPr>
        <p:spPr>
          <a:xfrm rot="21314603">
            <a:off x="8367129" y="2994395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BOULTON LANE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955D6-ED4F-2B01-F66C-49512769ABAE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473B4-D2B6-73BA-D522-4E8FB782BFEB}"/>
              </a:ext>
            </a:extLst>
          </p:cNvPr>
          <p:cNvSpPr txBox="1"/>
          <p:nvPr/>
        </p:nvSpPr>
        <p:spPr>
          <a:xfrm rot="4312817">
            <a:off x="5885131" y="5616819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F9CD68-21B5-64B1-B9FE-E251523D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14" y="561032"/>
            <a:ext cx="495343" cy="523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2B467A-7FD1-C9A0-F5D1-0846F9883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43492">
            <a:off x="7513899" y="3224594"/>
            <a:ext cx="171100" cy="3879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D914CB-C468-4616-150D-EA8725414F93}"/>
              </a:ext>
            </a:extLst>
          </p:cNvPr>
          <p:cNvSpPr txBox="1"/>
          <p:nvPr/>
        </p:nvSpPr>
        <p:spPr>
          <a:xfrm>
            <a:off x="6945945" y="4164321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 Closed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78EE7D-F5FD-B7B3-3296-6593D347E670}"/>
              </a:ext>
            </a:extLst>
          </p:cNvPr>
          <p:cNvCxnSpPr>
            <a:cxnSpLocks/>
            <a:stCxn id="35" idx="0"/>
            <a:endCxn id="42" idx="3"/>
          </p:cNvCxnSpPr>
          <p:nvPr/>
        </p:nvCxnSpPr>
        <p:spPr>
          <a:xfrm flipH="1" flipV="1">
            <a:off x="7225642" y="3419598"/>
            <a:ext cx="436316" cy="7447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CD8CC0-79F7-A816-3BF9-439124C8D1C9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761353" y="4441320"/>
            <a:ext cx="900605" cy="5339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80F4FC-FBCA-C5CD-456E-0D6C73B6A9A8}"/>
              </a:ext>
            </a:extLst>
          </p:cNvPr>
          <p:cNvSpPr/>
          <p:nvPr/>
        </p:nvSpPr>
        <p:spPr>
          <a:xfrm rot="7033978">
            <a:off x="6087137" y="3491696"/>
            <a:ext cx="308648" cy="1569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2735C7-A7B4-479D-BE2A-FF64EB474EF5}"/>
              </a:ext>
            </a:extLst>
          </p:cNvPr>
          <p:cNvSpPr/>
          <p:nvPr/>
        </p:nvSpPr>
        <p:spPr>
          <a:xfrm rot="3943198">
            <a:off x="6178625" y="3955437"/>
            <a:ext cx="82607" cy="1138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7355EA-8706-B517-DD92-EA00D2E9628E}"/>
              </a:ext>
            </a:extLst>
          </p:cNvPr>
          <p:cNvSpPr/>
          <p:nvPr/>
        </p:nvSpPr>
        <p:spPr>
          <a:xfrm rot="5400000">
            <a:off x="6003723" y="3763139"/>
            <a:ext cx="357032" cy="141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CF02E9-4DCC-9470-7006-FE210FED41A1}"/>
              </a:ext>
            </a:extLst>
          </p:cNvPr>
          <p:cNvSpPr/>
          <p:nvPr/>
        </p:nvSpPr>
        <p:spPr>
          <a:xfrm rot="21258126">
            <a:off x="6220874" y="3361484"/>
            <a:ext cx="1007256" cy="216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24E281-4949-F3F5-7EC3-921449FB5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77362">
            <a:off x="7282189" y="3099813"/>
            <a:ext cx="234856" cy="226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006C6-5573-7C8C-281E-4CB5E4AF00ED}"/>
              </a:ext>
            </a:extLst>
          </p:cNvPr>
          <p:cNvSpPr txBox="1"/>
          <p:nvPr/>
        </p:nvSpPr>
        <p:spPr>
          <a:xfrm>
            <a:off x="577409" y="6408287"/>
            <a:ext cx="30171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All equipment positions are approximate.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A4190A-0CEF-F314-8F28-D74533432A88}"/>
              </a:ext>
            </a:extLst>
          </p:cNvPr>
          <p:cNvCxnSpPr>
            <a:cxnSpLocks/>
          </p:cNvCxnSpPr>
          <p:nvPr/>
        </p:nvCxnSpPr>
        <p:spPr>
          <a:xfrm flipH="1">
            <a:off x="6233160" y="3298376"/>
            <a:ext cx="1011483" cy="1182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6D4D43-D7C9-2546-34D6-CDB0775085A4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6097905" y="3519602"/>
            <a:ext cx="125457" cy="18467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D8F0BC-ACB1-2640-EE48-52BD8CBE0A83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6134100" y="3534272"/>
            <a:ext cx="37566" cy="47765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0DE205-48F3-945F-BF65-46455DB074C8}"/>
              </a:ext>
            </a:extLst>
          </p:cNvPr>
          <p:cNvSpPr txBox="1"/>
          <p:nvPr/>
        </p:nvSpPr>
        <p:spPr>
          <a:xfrm rot="4175377">
            <a:off x="4453714" y="2039057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60E9F9-94F2-DF00-6E09-AB1CCCACD9ED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3BC41BE-DE71-6414-147C-C079337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14" y="561032"/>
            <a:ext cx="495343" cy="5239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70FB9D-02CD-F184-5298-11900F0F8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72261">
            <a:off x="4926097" y="824106"/>
            <a:ext cx="171100" cy="38798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6F46776-2233-ED1D-4A80-8AA5BBAFF0BD}"/>
              </a:ext>
            </a:extLst>
          </p:cNvPr>
          <p:cNvSpPr/>
          <p:nvPr/>
        </p:nvSpPr>
        <p:spPr>
          <a:xfrm rot="4135346">
            <a:off x="4966522" y="4292135"/>
            <a:ext cx="1669132" cy="161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1A78E0-149B-7A94-A2FF-80527D72855D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68217FC-6094-7BFB-1754-7B523BD07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9216">
            <a:off x="3020258" y="2684457"/>
            <a:ext cx="171100" cy="38798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3DC9941-756B-3F2A-B1B6-AC3D99C6387E}"/>
              </a:ext>
            </a:extLst>
          </p:cNvPr>
          <p:cNvSpPr/>
          <p:nvPr/>
        </p:nvSpPr>
        <p:spPr>
          <a:xfrm>
            <a:off x="4531822" y="3545968"/>
            <a:ext cx="1070923" cy="142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601E57-1D47-977B-744F-BAF16EE81AC4}"/>
              </a:ext>
            </a:extLst>
          </p:cNvPr>
          <p:cNvSpPr/>
          <p:nvPr/>
        </p:nvSpPr>
        <p:spPr>
          <a:xfrm rot="1620731">
            <a:off x="5187441" y="3618013"/>
            <a:ext cx="443742" cy="1821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3D2850-2702-8B0A-201F-27F0C09FE93C}"/>
              </a:ext>
            </a:extLst>
          </p:cNvPr>
          <p:cNvSpPr txBox="1"/>
          <p:nvPr/>
        </p:nvSpPr>
        <p:spPr>
          <a:xfrm>
            <a:off x="3881392" y="4106129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 Closed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AB7632-7A1C-0D2F-91A7-C394F3EE1F29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4597405" y="3679716"/>
            <a:ext cx="747928" cy="4264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937A53-F67A-D381-A36B-4D3DC21BE4FE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597405" y="4383128"/>
            <a:ext cx="1611772" cy="796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362C2C6-F688-B715-5C74-E68A4D5B41D0}"/>
              </a:ext>
            </a:extLst>
          </p:cNvPr>
          <p:cNvSpPr/>
          <p:nvPr/>
        </p:nvSpPr>
        <p:spPr>
          <a:xfrm rot="1002357">
            <a:off x="3347869" y="2997203"/>
            <a:ext cx="1111727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933010-D7C7-1F33-B8CB-B351CB2949AC}"/>
              </a:ext>
            </a:extLst>
          </p:cNvPr>
          <p:cNvSpPr/>
          <p:nvPr/>
        </p:nvSpPr>
        <p:spPr>
          <a:xfrm rot="371979">
            <a:off x="4319450" y="3175843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8EDD70-AC4F-9C58-7FB8-B8AB331A9817}"/>
              </a:ext>
            </a:extLst>
          </p:cNvPr>
          <p:cNvSpPr/>
          <p:nvPr/>
        </p:nvSpPr>
        <p:spPr>
          <a:xfrm rot="21250233">
            <a:off x="4834845" y="3174340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DEFAAF-DB93-F6B2-8A28-9BBD56A4825A}"/>
              </a:ext>
            </a:extLst>
          </p:cNvPr>
          <p:cNvSpPr/>
          <p:nvPr/>
        </p:nvSpPr>
        <p:spPr>
          <a:xfrm rot="4258014">
            <a:off x="4735431" y="2614295"/>
            <a:ext cx="966615" cy="165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61F254-8978-0AA5-50B9-62572BDAB129}"/>
              </a:ext>
            </a:extLst>
          </p:cNvPr>
          <p:cNvSpPr/>
          <p:nvPr/>
        </p:nvSpPr>
        <p:spPr>
          <a:xfrm rot="3943198">
            <a:off x="4440234" y="1871126"/>
            <a:ext cx="932709" cy="1729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AE7440-6678-CEB1-BB39-E9F822F1A500}"/>
              </a:ext>
            </a:extLst>
          </p:cNvPr>
          <p:cNvSpPr txBox="1"/>
          <p:nvPr/>
        </p:nvSpPr>
        <p:spPr>
          <a:xfrm>
            <a:off x="3308233" y="2518960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Footways Closed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00513B-11AF-7298-586D-355E26D6FAD1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2990901" y="2657460"/>
            <a:ext cx="317332" cy="543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BDEFAA-8FEC-0B92-B836-DEC2BD2180F5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3996760" y="1532507"/>
            <a:ext cx="718065" cy="9837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F61E3D3-3E72-4DA9-FFEE-357BACECD00C}"/>
              </a:ext>
            </a:extLst>
          </p:cNvPr>
          <p:cNvSpPr/>
          <p:nvPr/>
        </p:nvSpPr>
        <p:spPr>
          <a:xfrm rot="17889607">
            <a:off x="4094819" y="1717480"/>
            <a:ext cx="785728" cy="71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4BFFC3-C70E-36B9-A261-A9155879FA9A}"/>
              </a:ext>
            </a:extLst>
          </p:cNvPr>
          <p:cNvCxnSpPr>
            <a:cxnSpLocks/>
          </p:cNvCxnSpPr>
          <p:nvPr/>
        </p:nvCxnSpPr>
        <p:spPr>
          <a:xfrm flipH="1">
            <a:off x="4706763" y="1323949"/>
            <a:ext cx="419985" cy="12644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F437942C-CF6B-DEAB-2381-D1CF7B0F8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873" y="1160090"/>
            <a:ext cx="234856" cy="226567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F9FC86A-4D5F-18B8-C5F0-F6161C2DA5D1}"/>
              </a:ext>
            </a:extLst>
          </p:cNvPr>
          <p:cNvCxnSpPr>
            <a:cxnSpLocks/>
          </p:cNvCxnSpPr>
          <p:nvPr/>
        </p:nvCxnSpPr>
        <p:spPr>
          <a:xfrm flipH="1">
            <a:off x="4337289" y="1450394"/>
            <a:ext cx="375592" cy="68432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8679C6-B654-F929-6372-D78410E30D0B}"/>
              </a:ext>
            </a:extLst>
          </p:cNvPr>
          <p:cNvCxnSpPr>
            <a:cxnSpLocks/>
          </p:cNvCxnSpPr>
          <p:nvPr/>
        </p:nvCxnSpPr>
        <p:spPr>
          <a:xfrm flipH="1">
            <a:off x="3532482" y="2111893"/>
            <a:ext cx="827710" cy="10341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7A9CC2-DC42-B9DF-3886-591ADFFE0151}"/>
              </a:ext>
            </a:extLst>
          </p:cNvPr>
          <p:cNvCxnSpPr>
            <a:cxnSpLocks/>
          </p:cNvCxnSpPr>
          <p:nvPr/>
        </p:nvCxnSpPr>
        <p:spPr>
          <a:xfrm flipH="1" flipV="1">
            <a:off x="5132866" y="1324338"/>
            <a:ext cx="894235" cy="19008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C4F64C9-44D5-2247-770B-45132415F095}"/>
              </a:ext>
            </a:extLst>
          </p:cNvPr>
          <p:cNvCxnSpPr>
            <a:cxnSpLocks/>
          </p:cNvCxnSpPr>
          <p:nvPr/>
        </p:nvCxnSpPr>
        <p:spPr>
          <a:xfrm flipH="1" flipV="1">
            <a:off x="7196058" y="3253850"/>
            <a:ext cx="153998" cy="28042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E57CB277-17A7-93E3-BF2B-4C0FD62A2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5435">
            <a:off x="5844440" y="3908976"/>
            <a:ext cx="171100" cy="387987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259423B-CC9A-CBFE-7867-07ED96C67BA7}"/>
              </a:ext>
            </a:extLst>
          </p:cNvPr>
          <p:cNvCxnSpPr>
            <a:cxnSpLocks/>
          </p:cNvCxnSpPr>
          <p:nvPr/>
        </p:nvCxnSpPr>
        <p:spPr>
          <a:xfrm flipV="1">
            <a:off x="6128775" y="4374744"/>
            <a:ext cx="218594" cy="1132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655B8E3C-3DFE-17C7-E208-92FCC1C7B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78" y="4261461"/>
            <a:ext cx="234856" cy="226567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FDE054-6FDD-9E95-5DAA-D8E0E6DC1963}"/>
              </a:ext>
            </a:extLst>
          </p:cNvPr>
          <p:cNvCxnSpPr>
            <a:cxnSpLocks/>
          </p:cNvCxnSpPr>
          <p:nvPr/>
        </p:nvCxnSpPr>
        <p:spPr>
          <a:xfrm flipH="1" flipV="1">
            <a:off x="6057058" y="4504031"/>
            <a:ext cx="209157" cy="56536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8D2763C-D3B0-EB10-AFB7-53ADEF6F3EDE}"/>
              </a:ext>
            </a:extLst>
          </p:cNvPr>
          <p:cNvCxnSpPr>
            <a:cxnSpLocks/>
          </p:cNvCxnSpPr>
          <p:nvPr/>
        </p:nvCxnSpPr>
        <p:spPr>
          <a:xfrm flipV="1">
            <a:off x="6265228" y="5042345"/>
            <a:ext cx="22764" cy="16722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BEEF06F-4C21-A0E7-0B4D-7E31ACF80972}"/>
              </a:ext>
            </a:extLst>
          </p:cNvPr>
          <p:cNvCxnSpPr>
            <a:cxnSpLocks/>
          </p:cNvCxnSpPr>
          <p:nvPr/>
        </p:nvCxnSpPr>
        <p:spPr>
          <a:xfrm flipH="1">
            <a:off x="6035368" y="3134530"/>
            <a:ext cx="1217542" cy="103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FC439DD-F3CD-6229-4AE0-3E972DA03E18}"/>
              </a:ext>
            </a:extLst>
          </p:cNvPr>
          <p:cNvCxnSpPr>
            <a:cxnSpLocks/>
          </p:cNvCxnSpPr>
          <p:nvPr/>
        </p:nvCxnSpPr>
        <p:spPr>
          <a:xfrm flipH="1" flipV="1">
            <a:off x="6141432" y="4012361"/>
            <a:ext cx="58277" cy="14225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02E7660-A26A-4C60-218F-D6C626E8A2E9}"/>
              </a:ext>
            </a:extLst>
          </p:cNvPr>
          <p:cNvCxnSpPr>
            <a:cxnSpLocks/>
          </p:cNvCxnSpPr>
          <p:nvPr/>
        </p:nvCxnSpPr>
        <p:spPr>
          <a:xfrm flipH="1" flipV="1">
            <a:off x="6191853" y="4152955"/>
            <a:ext cx="147497" cy="9167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23DB557-2359-3CB2-B647-380477CE7538}"/>
              </a:ext>
            </a:extLst>
          </p:cNvPr>
          <p:cNvSpPr txBox="1"/>
          <p:nvPr/>
        </p:nvSpPr>
        <p:spPr>
          <a:xfrm>
            <a:off x="166304" y="4149902"/>
            <a:ext cx="45720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7F4E477-97DC-1DC8-E097-337FCA9FC364}"/>
              </a:ext>
            </a:extLst>
          </p:cNvPr>
          <p:cNvSpPr txBox="1"/>
          <p:nvPr/>
        </p:nvSpPr>
        <p:spPr>
          <a:xfrm>
            <a:off x="763457" y="4149902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Approximate Working Areas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CE8A023-78A2-D0DC-7DF8-29D8F0A6130C}"/>
              </a:ext>
            </a:extLst>
          </p:cNvPr>
          <p:cNvSpPr/>
          <p:nvPr/>
        </p:nvSpPr>
        <p:spPr>
          <a:xfrm>
            <a:off x="166304" y="4825132"/>
            <a:ext cx="44211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945994A-0089-A57E-FB02-B4EB0DEBCF13}"/>
              </a:ext>
            </a:extLst>
          </p:cNvPr>
          <p:cNvSpPr txBox="1"/>
          <p:nvPr/>
        </p:nvSpPr>
        <p:spPr>
          <a:xfrm>
            <a:off x="753679" y="4810296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Temporary Footway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7E38961-5706-042C-0862-F3E8079F878D}"/>
              </a:ext>
            </a:extLst>
          </p:cNvPr>
          <p:cNvCxnSpPr>
            <a:cxnSpLocks/>
          </p:cNvCxnSpPr>
          <p:nvPr/>
        </p:nvCxnSpPr>
        <p:spPr>
          <a:xfrm flipH="1">
            <a:off x="67946" y="5618709"/>
            <a:ext cx="489392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3E918DF6-AB6A-86D8-F222-47A5A6139DC6}"/>
              </a:ext>
            </a:extLst>
          </p:cNvPr>
          <p:cNvSpPr txBox="1"/>
          <p:nvPr/>
        </p:nvSpPr>
        <p:spPr>
          <a:xfrm>
            <a:off x="749051" y="5416788"/>
            <a:ext cx="3132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Pedestrian Route/Walkway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4F98-8EF8-698B-7F67-4166522B4626}"/>
              </a:ext>
            </a:extLst>
          </p:cNvPr>
          <p:cNvSpPr txBox="1"/>
          <p:nvPr/>
        </p:nvSpPr>
        <p:spPr>
          <a:xfrm>
            <a:off x="158510" y="80380"/>
            <a:ext cx="103689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A514 CHELLASTON ROAD/MERRILL WAY/BOULTON LANE TRAFFIC MANAGEMENT PHASING PLANS</a:t>
            </a:r>
          </a:p>
        </p:txBody>
      </p:sp>
    </p:spTree>
    <p:extLst>
      <p:ext uri="{BB962C8B-B14F-4D97-AF65-F5344CB8AC3E}">
        <p14:creationId xmlns:p14="http://schemas.microsoft.com/office/powerpoint/2010/main" val="399139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2C9C-C1EB-A80E-57DA-9EEDBCD14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1CA86-3631-5DCD-E600-C6A29FEB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14" y="548390"/>
            <a:ext cx="8325571" cy="5761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D22E52-01F7-75BF-D6F5-444C0D27EFDF}"/>
              </a:ext>
            </a:extLst>
          </p:cNvPr>
          <p:cNvSpPr txBox="1"/>
          <p:nvPr/>
        </p:nvSpPr>
        <p:spPr>
          <a:xfrm>
            <a:off x="50309" y="3022571"/>
            <a:ext cx="36878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Phase 2 and 2C running concurrently – Boulton Lane/Chadwick Avenue 24/7 closure 27/4/26 to 1/6/26 (5 weeks)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E4C29-649C-C1C7-DC3B-9CDA850E3D8C}"/>
              </a:ext>
            </a:extLst>
          </p:cNvPr>
          <p:cNvSpPr txBox="1"/>
          <p:nvPr/>
        </p:nvSpPr>
        <p:spPr>
          <a:xfrm>
            <a:off x="5913333" y="1358657"/>
            <a:ext cx="13630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3-way Temporary Lights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FC09-4506-29E6-D7BD-45E50A484724}"/>
              </a:ext>
            </a:extLst>
          </p:cNvPr>
          <p:cNvSpPr txBox="1"/>
          <p:nvPr/>
        </p:nvSpPr>
        <p:spPr>
          <a:xfrm rot="4175377">
            <a:off x="4453714" y="2039057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7C791-C2E7-46C9-C08E-C85FD7969198}"/>
              </a:ext>
            </a:extLst>
          </p:cNvPr>
          <p:cNvSpPr txBox="1"/>
          <p:nvPr/>
        </p:nvSpPr>
        <p:spPr>
          <a:xfrm rot="4104519">
            <a:off x="6738572" y="1717424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CHADWICK AVENUE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89790-3B89-E2BC-0F9D-A260E89DB55D}"/>
              </a:ext>
            </a:extLst>
          </p:cNvPr>
          <p:cNvSpPr txBox="1"/>
          <p:nvPr/>
        </p:nvSpPr>
        <p:spPr>
          <a:xfrm rot="21314603">
            <a:off x="8681992" y="2956553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BOULTON LANE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6173-2F32-589D-8389-F0A8B7F3EA9C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5A100-EB51-9C18-49F2-B997CEAC15F5}"/>
              </a:ext>
            </a:extLst>
          </p:cNvPr>
          <p:cNvSpPr txBox="1"/>
          <p:nvPr/>
        </p:nvSpPr>
        <p:spPr>
          <a:xfrm rot="4312817">
            <a:off x="5885131" y="5616819"/>
            <a:ext cx="15172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A514 </a:t>
            </a:r>
            <a:r>
              <a:rPr lang="en-GB" sz="900" b="1" dirty="0">
                <a:solidFill>
                  <a:schemeClr val="bg1"/>
                </a:solidFill>
              </a:rPr>
              <a:t>CHELLASTON</a:t>
            </a:r>
            <a:r>
              <a:rPr lang="en-GB" sz="900" dirty="0">
                <a:solidFill>
                  <a:schemeClr val="bg1"/>
                </a:solidFill>
              </a:rPr>
              <a:t> ROAD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84E201-F6AB-AEA6-9844-770EE831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14" y="561032"/>
            <a:ext cx="495343" cy="5239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481B88-00FE-BCF2-A0F9-51479051531A}"/>
              </a:ext>
            </a:extLst>
          </p:cNvPr>
          <p:cNvSpPr/>
          <p:nvPr/>
        </p:nvSpPr>
        <p:spPr>
          <a:xfrm rot="1486866">
            <a:off x="6096812" y="3301156"/>
            <a:ext cx="148256" cy="3574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58434-A416-A99B-AAF8-B0797ED2E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36597">
            <a:off x="7768537" y="3040203"/>
            <a:ext cx="369452" cy="2683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705442-CD63-BAB5-A0BC-25EC5E42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04179">
            <a:off x="7675697" y="2456304"/>
            <a:ext cx="369452" cy="2683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5448672-78DE-B8D3-D3BF-92ABFEB745C3}"/>
              </a:ext>
            </a:extLst>
          </p:cNvPr>
          <p:cNvSpPr/>
          <p:nvPr/>
        </p:nvSpPr>
        <p:spPr>
          <a:xfrm rot="4389479">
            <a:off x="5550197" y="3691114"/>
            <a:ext cx="1104225" cy="1180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1DFBB1-F6C0-8CE2-69D6-37D46895BC28}"/>
              </a:ext>
            </a:extLst>
          </p:cNvPr>
          <p:cNvSpPr/>
          <p:nvPr/>
        </p:nvSpPr>
        <p:spPr>
          <a:xfrm rot="21258126">
            <a:off x="5906592" y="2994536"/>
            <a:ext cx="1868778" cy="49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3B9E73-0E66-D61E-955D-D999715E41E0}"/>
              </a:ext>
            </a:extLst>
          </p:cNvPr>
          <p:cNvSpPr/>
          <p:nvPr/>
        </p:nvSpPr>
        <p:spPr>
          <a:xfrm rot="5400000">
            <a:off x="6023408" y="3159433"/>
            <a:ext cx="148256" cy="3574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C779B2-B362-1629-2118-EBEB2E566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86393">
            <a:off x="5824889" y="3270137"/>
            <a:ext cx="369452" cy="2683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915FC2-DE65-3A33-B0A7-6CBFF66AE9E9}"/>
              </a:ext>
            </a:extLst>
          </p:cNvPr>
          <p:cNvSpPr txBox="1"/>
          <p:nvPr/>
        </p:nvSpPr>
        <p:spPr>
          <a:xfrm>
            <a:off x="7110732" y="4421422"/>
            <a:ext cx="397073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Boulton Lane/Chadwick Avenue Closures - signed diversion route will be Chellaston Road, Upper Moor Road, Bracken Lane, Boulton Lane and visa-versa.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3E487-B0FD-4F4C-42BC-9C00411082FF}"/>
              </a:ext>
            </a:extLst>
          </p:cNvPr>
          <p:cNvSpPr txBox="1"/>
          <p:nvPr/>
        </p:nvSpPr>
        <p:spPr>
          <a:xfrm>
            <a:off x="577409" y="6408287"/>
            <a:ext cx="30171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All equipment positions are approximate.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18B011-D51C-46A5-6DB6-59837BDC1F1D}"/>
              </a:ext>
            </a:extLst>
          </p:cNvPr>
          <p:cNvSpPr/>
          <p:nvPr/>
        </p:nvSpPr>
        <p:spPr>
          <a:xfrm rot="4135346">
            <a:off x="4966522" y="4292135"/>
            <a:ext cx="1669132" cy="161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9A352-FE50-FE60-CC11-710511122E6B}"/>
              </a:ext>
            </a:extLst>
          </p:cNvPr>
          <p:cNvSpPr txBox="1"/>
          <p:nvPr/>
        </p:nvSpPr>
        <p:spPr>
          <a:xfrm rot="878034">
            <a:off x="1934074" y="2726709"/>
            <a:ext cx="123504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MERRILL WAY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4D1A1-DA76-D1F8-E2EE-56B46C697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5435">
            <a:off x="6034871" y="4473698"/>
            <a:ext cx="171100" cy="3879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5FBF8B-2479-FE74-AD9E-8AA70580D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39216">
            <a:off x="3020258" y="2684457"/>
            <a:ext cx="171100" cy="3879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40B0E32-0E66-C8E1-0AC9-9AA215DAD80B}"/>
              </a:ext>
            </a:extLst>
          </p:cNvPr>
          <p:cNvSpPr/>
          <p:nvPr/>
        </p:nvSpPr>
        <p:spPr>
          <a:xfrm>
            <a:off x="4531822" y="3545968"/>
            <a:ext cx="1070923" cy="142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5CBA01-D7D2-3058-953F-A86C02146BC0}"/>
              </a:ext>
            </a:extLst>
          </p:cNvPr>
          <p:cNvSpPr/>
          <p:nvPr/>
        </p:nvSpPr>
        <p:spPr>
          <a:xfrm rot="1620731">
            <a:off x="5187441" y="3618013"/>
            <a:ext cx="443742" cy="1821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9A9B7A-8D18-3BFD-43F2-2924F7513699}"/>
              </a:ext>
            </a:extLst>
          </p:cNvPr>
          <p:cNvSpPr txBox="1"/>
          <p:nvPr/>
        </p:nvSpPr>
        <p:spPr>
          <a:xfrm>
            <a:off x="3881392" y="4106129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 Closed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D0DBF7-0B10-CED4-825D-A98F472C4DE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597405" y="3679716"/>
            <a:ext cx="747928" cy="4264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E26495-704F-0C10-548E-CD9919A93EC7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597405" y="4383128"/>
            <a:ext cx="1611772" cy="796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D18EDA6-8767-F1B3-1DDE-F605EB8C9241}"/>
              </a:ext>
            </a:extLst>
          </p:cNvPr>
          <p:cNvSpPr/>
          <p:nvPr/>
        </p:nvSpPr>
        <p:spPr>
          <a:xfrm rot="1002357">
            <a:off x="3343946" y="2860082"/>
            <a:ext cx="1111727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13544D-7D6C-30DD-30BC-C071FD3EAEBC}"/>
              </a:ext>
            </a:extLst>
          </p:cNvPr>
          <p:cNvSpPr/>
          <p:nvPr/>
        </p:nvSpPr>
        <p:spPr>
          <a:xfrm rot="371979">
            <a:off x="4301214" y="3039112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919316-0777-44F4-90EB-6B22A280C047}"/>
              </a:ext>
            </a:extLst>
          </p:cNvPr>
          <p:cNvSpPr/>
          <p:nvPr/>
        </p:nvSpPr>
        <p:spPr>
          <a:xfrm rot="21250233">
            <a:off x="4744797" y="3043209"/>
            <a:ext cx="658254" cy="14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A605A2-0612-22C9-4348-B23AC99A81F9}"/>
              </a:ext>
            </a:extLst>
          </p:cNvPr>
          <p:cNvSpPr/>
          <p:nvPr/>
        </p:nvSpPr>
        <p:spPr>
          <a:xfrm rot="4258014">
            <a:off x="4735431" y="2614295"/>
            <a:ext cx="966615" cy="165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C23E37-44FD-9670-863C-27DDCF54E353}"/>
              </a:ext>
            </a:extLst>
          </p:cNvPr>
          <p:cNvSpPr/>
          <p:nvPr/>
        </p:nvSpPr>
        <p:spPr>
          <a:xfrm rot="3943198">
            <a:off x="4440234" y="1871126"/>
            <a:ext cx="932709" cy="1729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452850-3DF2-59B4-3BB7-014243684F14}"/>
              </a:ext>
            </a:extLst>
          </p:cNvPr>
          <p:cNvSpPr txBox="1"/>
          <p:nvPr/>
        </p:nvSpPr>
        <p:spPr>
          <a:xfrm>
            <a:off x="3308233" y="2518960"/>
            <a:ext cx="1432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Footways Closed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8DFDA6-2FA3-84EC-4EE7-C06CAEE90EB4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2990901" y="2657460"/>
            <a:ext cx="317332" cy="543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91C0B31-3FC0-F28A-CC39-904BA17E6EC3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3996760" y="1532507"/>
            <a:ext cx="718065" cy="9837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DC4879E-F7FA-C99F-6076-7AD86530BAEF}"/>
              </a:ext>
            </a:extLst>
          </p:cNvPr>
          <p:cNvSpPr/>
          <p:nvPr/>
        </p:nvSpPr>
        <p:spPr>
          <a:xfrm rot="17889607">
            <a:off x="4094819" y="1717480"/>
            <a:ext cx="785728" cy="71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6B7A8F-0AB1-746F-7F4C-F17459A75014}"/>
              </a:ext>
            </a:extLst>
          </p:cNvPr>
          <p:cNvCxnSpPr>
            <a:cxnSpLocks/>
          </p:cNvCxnSpPr>
          <p:nvPr/>
        </p:nvCxnSpPr>
        <p:spPr>
          <a:xfrm flipH="1">
            <a:off x="4706763" y="1323949"/>
            <a:ext cx="419985" cy="12644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94A4A7-BE11-BF8B-107C-044B63A5B20A}"/>
              </a:ext>
            </a:extLst>
          </p:cNvPr>
          <p:cNvCxnSpPr>
            <a:cxnSpLocks/>
          </p:cNvCxnSpPr>
          <p:nvPr/>
        </p:nvCxnSpPr>
        <p:spPr>
          <a:xfrm flipH="1" flipV="1">
            <a:off x="5143635" y="1324338"/>
            <a:ext cx="775174" cy="176176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D29809B4-7B5F-AEAD-DF36-E155ED0A5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873" y="1160090"/>
            <a:ext cx="234856" cy="226567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D692FE-C5DB-3B0A-A61C-A7F93E1F3E0E}"/>
              </a:ext>
            </a:extLst>
          </p:cNvPr>
          <p:cNvCxnSpPr>
            <a:cxnSpLocks/>
            <a:stCxn id="27" idx="2"/>
          </p:cNvCxnSpPr>
          <p:nvPr/>
        </p:nvCxnSpPr>
        <p:spPr>
          <a:xfrm flipV="1">
            <a:off x="5878326" y="3086100"/>
            <a:ext cx="29714" cy="34585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1A118EC-4510-E537-62BC-E1974C32DF37}"/>
              </a:ext>
            </a:extLst>
          </p:cNvPr>
          <p:cNvCxnSpPr>
            <a:cxnSpLocks/>
          </p:cNvCxnSpPr>
          <p:nvPr/>
        </p:nvCxnSpPr>
        <p:spPr>
          <a:xfrm flipH="1" flipV="1">
            <a:off x="5878326" y="3445713"/>
            <a:ext cx="217674" cy="60602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49BE669-C967-692A-2B92-5E8A53634528}"/>
              </a:ext>
            </a:extLst>
          </p:cNvPr>
          <p:cNvCxnSpPr>
            <a:cxnSpLocks/>
          </p:cNvCxnSpPr>
          <p:nvPr/>
        </p:nvCxnSpPr>
        <p:spPr>
          <a:xfrm flipV="1">
            <a:off x="6128775" y="4374744"/>
            <a:ext cx="218594" cy="1132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7B5FAB61-32B2-BD09-A698-40F8B5760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278" y="4261461"/>
            <a:ext cx="234856" cy="22656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6DB18A6-9737-D5F8-2458-231B7223C232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6118706" y="4488028"/>
            <a:ext cx="161019" cy="54593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B5B5F0-197D-E54D-F5A5-A85EA896CABA}"/>
              </a:ext>
            </a:extLst>
          </p:cNvPr>
          <p:cNvCxnSpPr>
            <a:cxnSpLocks/>
          </p:cNvCxnSpPr>
          <p:nvPr/>
        </p:nvCxnSpPr>
        <p:spPr>
          <a:xfrm flipV="1">
            <a:off x="6265228" y="5042345"/>
            <a:ext cx="22764" cy="16722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2401B6-9EBC-3632-70F1-B3445A2286B1}"/>
              </a:ext>
            </a:extLst>
          </p:cNvPr>
          <p:cNvCxnSpPr>
            <a:cxnSpLocks/>
          </p:cNvCxnSpPr>
          <p:nvPr/>
        </p:nvCxnSpPr>
        <p:spPr>
          <a:xfrm flipH="1">
            <a:off x="4337289" y="1450394"/>
            <a:ext cx="375592" cy="68432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515FA1B-4129-EEA4-18FD-7F73D6989A5A}"/>
              </a:ext>
            </a:extLst>
          </p:cNvPr>
          <p:cNvCxnSpPr>
            <a:cxnSpLocks/>
          </p:cNvCxnSpPr>
          <p:nvPr/>
        </p:nvCxnSpPr>
        <p:spPr>
          <a:xfrm flipH="1">
            <a:off x="3532482" y="2111893"/>
            <a:ext cx="827710" cy="10341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F46B3E-CFE0-0599-DAB2-62A09B27DFBE}"/>
              </a:ext>
            </a:extLst>
          </p:cNvPr>
          <p:cNvCxnSpPr>
            <a:cxnSpLocks/>
            <a:endCxn id="27" idx="2"/>
          </p:cNvCxnSpPr>
          <p:nvPr/>
        </p:nvCxnSpPr>
        <p:spPr>
          <a:xfrm flipH="1">
            <a:off x="5878326" y="3238195"/>
            <a:ext cx="1949253" cy="19376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DD49B4-648A-EBC4-9337-68BF392C999C}"/>
              </a:ext>
            </a:extLst>
          </p:cNvPr>
          <p:cNvCxnSpPr>
            <a:cxnSpLocks/>
          </p:cNvCxnSpPr>
          <p:nvPr/>
        </p:nvCxnSpPr>
        <p:spPr>
          <a:xfrm flipH="1" flipV="1">
            <a:off x="7780942" y="3071969"/>
            <a:ext cx="31780" cy="3225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74D6AC-5D40-FE76-1596-5AA171A7B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7754">
            <a:off x="7731441" y="2735498"/>
            <a:ext cx="369452" cy="2683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CD45D5-A9B4-97F3-1DC7-5FE64662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72261">
            <a:off x="4926097" y="824106"/>
            <a:ext cx="171100" cy="38798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7ACF58E-35BC-7C7C-3D80-8C573EB23ADD}"/>
              </a:ext>
            </a:extLst>
          </p:cNvPr>
          <p:cNvSpPr txBox="1"/>
          <p:nvPr/>
        </p:nvSpPr>
        <p:spPr>
          <a:xfrm>
            <a:off x="156152" y="4321578"/>
            <a:ext cx="45720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EA85B7-B131-DDEC-B1FA-1B00D3C88434}"/>
              </a:ext>
            </a:extLst>
          </p:cNvPr>
          <p:cNvSpPr txBox="1"/>
          <p:nvPr/>
        </p:nvSpPr>
        <p:spPr>
          <a:xfrm>
            <a:off x="753305" y="4321578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Approximate Working Areas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A765E94-2630-EC7D-8AC7-2565751B1C22}"/>
              </a:ext>
            </a:extLst>
          </p:cNvPr>
          <p:cNvSpPr/>
          <p:nvPr/>
        </p:nvSpPr>
        <p:spPr>
          <a:xfrm>
            <a:off x="156152" y="4996808"/>
            <a:ext cx="44211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52A208-6356-E760-7464-B8B498D72B15}"/>
              </a:ext>
            </a:extLst>
          </p:cNvPr>
          <p:cNvSpPr txBox="1"/>
          <p:nvPr/>
        </p:nvSpPr>
        <p:spPr>
          <a:xfrm>
            <a:off x="743527" y="4981972"/>
            <a:ext cx="2974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Temporary Footway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8EBFDBF-F4DE-9F97-A150-DC3AE18B9CBA}"/>
              </a:ext>
            </a:extLst>
          </p:cNvPr>
          <p:cNvCxnSpPr>
            <a:cxnSpLocks/>
          </p:cNvCxnSpPr>
          <p:nvPr/>
        </p:nvCxnSpPr>
        <p:spPr>
          <a:xfrm flipH="1">
            <a:off x="57794" y="5790385"/>
            <a:ext cx="489392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EB3B210-0C09-3FF1-F410-EF3130699408}"/>
              </a:ext>
            </a:extLst>
          </p:cNvPr>
          <p:cNvSpPr txBox="1"/>
          <p:nvPr/>
        </p:nvSpPr>
        <p:spPr>
          <a:xfrm>
            <a:off x="738899" y="5588464"/>
            <a:ext cx="3132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Pedestrian Route/Walkway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C196F58-66AB-C5F0-9A63-765E158FA8C6}"/>
              </a:ext>
            </a:extLst>
          </p:cNvPr>
          <p:cNvCxnSpPr>
            <a:cxnSpLocks/>
          </p:cNvCxnSpPr>
          <p:nvPr/>
        </p:nvCxnSpPr>
        <p:spPr>
          <a:xfrm flipH="1" flipV="1">
            <a:off x="6191479" y="4306784"/>
            <a:ext cx="147497" cy="9167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00C9D-8E43-B481-92C0-1DD643AC7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97" y="463708"/>
            <a:ext cx="8309987" cy="6026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979C6-E784-EE07-3EAD-55501CC47B1C}"/>
              </a:ext>
            </a:extLst>
          </p:cNvPr>
          <p:cNvSpPr txBox="1"/>
          <p:nvPr/>
        </p:nvSpPr>
        <p:spPr>
          <a:xfrm>
            <a:off x="158510" y="80380"/>
            <a:ext cx="103689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BOULTON LANE/CHADWICK AVENUE CLOSURES DIVERSION ROUTE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EB44A-620D-DC07-70B1-C9998F604DEE}"/>
              </a:ext>
            </a:extLst>
          </p:cNvPr>
          <p:cNvSpPr txBox="1"/>
          <p:nvPr/>
        </p:nvSpPr>
        <p:spPr>
          <a:xfrm>
            <a:off x="7110732" y="4421422"/>
            <a:ext cx="397073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Boulton Lane/Chadwick Avenue Closures - signed diversion route will be Chellaston Road, Upper Moor Road, Bracken Lane, Boulton Lane and visa-versa.</a:t>
            </a:r>
          </a:p>
        </p:txBody>
      </p:sp>
    </p:spTree>
    <p:extLst>
      <p:ext uri="{BB962C8B-B14F-4D97-AF65-F5344CB8AC3E}">
        <p14:creationId xmlns:p14="http://schemas.microsoft.com/office/powerpoint/2010/main" val="163834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185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Phasing-plans - 2, 2b and 2c.pptx</dc:title>
  <dc:creator>Martin O'Connor</dc:creator>
  <cp:lastModifiedBy>Liz Booth</cp:lastModifiedBy>
  <cp:revision>36</cp:revision>
  <dcterms:created xsi:type="dcterms:W3CDTF">2025-11-26T10:17:23Z</dcterms:created>
  <dcterms:modified xsi:type="dcterms:W3CDTF">2026-04-01T14:10:38Z</dcterms:modified>
</cp:coreProperties>
</file>